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224" r:id="rId1"/>
  </p:sldMasterIdLst>
  <p:notesMasterIdLst>
    <p:notesMasterId r:id="rId12"/>
  </p:notesMasterIdLst>
  <p:handoutMasterIdLst>
    <p:handoutMasterId r:id="rId13"/>
  </p:handoutMasterIdLst>
  <p:sldIdLst>
    <p:sldId id="311" r:id="rId2"/>
    <p:sldId id="314" r:id="rId3"/>
    <p:sldId id="264" r:id="rId4"/>
    <p:sldId id="313" r:id="rId5"/>
    <p:sldId id="310" r:id="rId6"/>
    <p:sldId id="315" r:id="rId7"/>
    <p:sldId id="316" r:id="rId8"/>
    <p:sldId id="317" r:id="rId9"/>
    <p:sldId id="318" r:id="rId10"/>
    <p:sldId id="319" r:id="rId11"/>
  </p:sldIdLst>
  <p:sldSz cx="9144000" cy="6858000" type="screen4x3"/>
  <p:notesSz cx="9945688" cy="6858000"/>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CCFFCC"/>
    <a:srgbClr val="FF6699"/>
    <a:srgbClr val="000000"/>
    <a:srgbClr val="2A64AE"/>
    <a:srgbClr val="00FFFF"/>
    <a:srgbClr val="C6D9F1"/>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324" autoAdjust="0"/>
  </p:normalViewPr>
  <p:slideViewPr>
    <p:cSldViewPr snapToGrid="0">
      <p:cViewPr varScale="1">
        <p:scale>
          <a:sx n="74" d="100"/>
          <a:sy n="74" d="100"/>
        </p:scale>
        <p:origin x="98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9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5633588" y="0"/>
            <a:ext cx="4309798"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1A905028-53B1-4691-933A-B3A8F3A1656C}" type="datetime1">
              <a:rPr lang="ja-JP" altLang="en-US"/>
              <a:pPr>
                <a:defRPr/>
              </a:pPr>
              <a:t>2020/9/2</a:t>
            </a:fld>
            <a:endParaRPr lang="ja-JP" altLang="en-US"/>
          </a:p>
        </p:txBody>
      </p:sp>
      <p:sp>
        <p:nvSpPr>
          <p:cNvPr id="4" name="フッター プレースホルダ 3"/>
          <p:cNvSpPr>
            <a:spLocks noGrp="1"/>
          </p:cNvSpPr>
          <p:nvPr>
            <p:ph type="ftr" sz="quarter" idx="2"/>
          </p:nvPr>
        </p:nvSpPr>
        <p:spPr>
          <a:xfrm>
            <a:off x="0" y="6513910"/>
            <a:ext cx="4309798" cy="3429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5633588" y="6513910"/>
            <a:ext cx="4309798"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C2A30AE5-E656-48F6-94BE-0D13644FFCC3}" type="slidenum">
              <a:rPr lang="ja-JP" altLang="en-US"/>
              <a:pPr>
                <a:defRPr/>
              </a:pPr>
              <a:t>‹#›</a:t>
            </a:fld>
            <a:endParaRPr lang="ja-JP" altLang="en-US"/>
          </a:p>
        </p:txBody>
      </p:sp>
    </p:spTree>
    <p:extLst>
      <p:ext uri="{BB962C8B-B14F-4D97-AF65-F5344CB8AC3E}">
        <p14:creationId xmlns:p14="http://schemas.microsoft.com/office/powerpoint/2010/main" val="6347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9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5633588" y="0"/>
            <a:ext cx="4309798"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BA34160E-22EA-47DF-9E70-B94D4FE69D05}" type="datetime1">
              <a:rPr lang="ja-JP" altLang="en-US"/>
              <a:pPr>
                <a:defRPr/>
              </a:pPr>
              <a:t>2020/9/2</a:t>
            </a:fld>
            <a:endParaRPr lang="ja-JP" altLang="en-US"/>
          </a:p>
        </p:txBody>
      </p:sp>
      <p:sp>
        <p:nvSpPr>
          <p:cNvPr id="4" name="スライド イメージ プレースホルダ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ja-JP" altLang="en-US" noProof="0"/>
          </a:p>
        </p:txBody>
      </p:sp>
      <p:sp>
        <p:nvSpPr>
          <p:cNvPr id="5" name="ノート プレースホルダ 4"/>
          <p:cNvSpPr>
            <a:spLocks noGrp="1"/>
          </p:cNvSpPr>
          <p:nvPr>
            <p:ph type="body" sz="quarter" idx="3"/>
          </p:nvPr>
        </p:nvSpPr>
        <p:spPr>
          <a:xfrm>
            <a:off x="994569" y="3257550"/>
            <a:ext cx="7956550" cy="30861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6513910"/>
            <a:ext cx="4309798" cy="3429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33588" y="6513910"/>
            <a:ext cx="4309798"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69A2ED88-E3F7-451C-A4F4-00C102880FCE}" type="slidenum">
              <a:rPr lang="ja-JP" altLang="en-US"/>
              <a:pPr>
                <a:defRPr/>
              </a:pPr>
              <a:t>‹#›</a:t>
            </a:fld>
            <a:endParaRPr lang="ja-JP" altLang="en-US"/>
          </a:p>
        </p:txBody>
      </p:sp>
    </p:spTree>
    <p:extLst>
      <p:ext uri="{BB962C8B-B14F-4D97-AF65-F5344CB8AC3E}">
        <p14:creationId xmlns:p14="http://schemas.microsoft.com/office/powerpoint/2010/main" val="33915904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1" lang="ja-JP" altLang="en-US" dirty="0"/>
              <a:t>このスライドでは、</a:t>
            </a:r>
            <a:r>
              <a:rPr kumimoji="1" lang="en-US" altLang="ja-JP" dirty="0"/>
              <a:t>ERP</a:t>
            </a:r>
            <a:r>
              <a:rPr kumimoji="1" lang="ja-JP" altLang="en-US" dirty="0"/>
              <a:t>の申込方法についてご説明します。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1</a:t>
            </a:fld>
            <a:endParaRPr lang="ja-JP" altLang="en-US"/>
          </a:p>
        </p:txBody>
      </p:sp>
    </p:spTree>
    <p:extLst>
      <p:ext uri="{BB962C8B-B14F-4D97-AF65-F5344CB8AC3E}">
        <p14:creationId xmlns:p14="http://schemas.microsoft.com/office/powerpoint/2010/main" val="1285678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ja-JP" altLang="en-US" sz="1200" b="1" dirty="0" smtClean="0">
                <a:solidFill>
                  <a:schemeClr val="tx2"/>
                </a:solidFill>
              </a:rPr>
              <a:t>入学時に実施された以外の学内受験スコア</a:t>
            </a:r>
            <a:r>
              <a:rPr lang="ja-JP" altLang="en-US" sz="1200" dirty="0" smtClean="0">
                <a:solidFill>
                  <a:schemeClr val="tx2"/>
                </a:solidFill>
              </a:rPr>
              <a:t>を申し込みに利用される方は、</a:t>
            </a:r>
            <a:r>
              <a:rPr lang="ja-JP" altLang="en-US" dirty="0" smtClean="0">
                <a:solidFill>
                  <a:schemeClr val="tx1"/>
                </a:solidFill>
              </a:rPr>
              <a:t>グローバル教育センターホームページ掲載の</a:t>
            </a:r>
            <a:r>
              <a:rPr lang="ja-JP" altLang="ja-JP" dirty="0" smtClean="0">
                <a:solidFill>
                  <a:schemeClr val="tx1"/>
                </a:solidFill>
              </a:rPr>
              <a:t>「</a:t>
            </a:r>
            <a:r>
              <a:rPr lang="en-US" altLang="ja-JP" dirty="0" smtClean="0">
                <a:solidFill>
                  <a:schemeClr val="tx1"/>
                </a:solidFill>
              </a:rPr>
              <a:t>ERP</a:t>
            </a:r>
            <a:r>
              <a:rPr lang="ja-JP" altLang="ja-JP" dirty="0" smtClean="0">
                <a:solidFill>
                  <a:schemeClr val="tx1"/>
                </a:solidFill>
              </a:rPr>
              <a:t>受講希望者スコア照会フォーム」に必要事項を記入し、照会したいテストを実施した部局</a:t>
            </a:r>
            <a:r>
              <a:rPr lang="ja-JP" altLang="en-US" dirty="0" smtClean="0">
                <a:solidFill>
                  <a:schemeClr val="tx1"/>
                </a:solidFill>
              </a:rPr>
              <a:t>、</a:t>
            </a:r>
            <a:r>
              <a:rPr lang="ja-JP" altLang="ja-JP" dirty="0" smtClean="0">
                <a:solidFill>
                  <a:schemeClr val="tx1"/>
                </a:solidFill>
              </a:rPr>
              <a:t>所属学部窓口またはグローバル教育センター</a:t>
            </a:r>
            <a:r>
              <a:rPr lang="ja-JP" altLang="en-US" dirty="0" smtClean="0">
                <a:solidFill>
                  <a:schemeClr val="tx1"/>
                </a:solidFill>
              </a:rPr>
              <a:t>、</a:t>
            </a:r>
            <a:r>
              <a:rPr lang="ja-JP" altLang="ja-JP" dirty="0" smtClean="0">
                <a:solidFill>
                  <a:schemeClr val="tx1"/>
                </a:solidFill>
              </a:rPr>
              <a:t>に原則メールで問い合わせをしてください。スコアが記入され、返却されます。事務担当者によりスコアが記入された</a:t>
            </a:r>
            <a:r>
              <a:rPr lang="ja-JP" altLang="en-US" dirty="0" smtClean="0">
                <a:solidFill>
                  <a:schemeClr val="tx1"/>
                </a:solidFill>
              </a:rPr>
              <a:t>フォームおよびメールについては、画像撮影の上、申込時に添付してください。</a:t>
            </a:r>
            <a:endParaRPr lang="en-US" altLang="ja-JP" dirty="0" smtClean="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10</a:t>
            </a:fld>
            <a:endParaRPr lang="ja-JP" altLang="en-US"/>
          </a:p>
        </p:txBody>
      </p:sp>
    </p:spTree>
    <p:extLst>
      <p:ext uri="{BB962C8B-B14F-4D97-AF65-F5344CB8AC3E}">
        <p14:creationId xmlns:p14="http://schemas.microsoft.com/office/powerpoint/2010/main" val="192329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ＥＲＰ申込の前に</a:t>
            </a:r>
            <a:r>
              <a:rPr kumimoji="1" lang="ja-JP" altLang="en-US" dirty="0" smtClean="0"/>
              <a:t>、</a:t>
            </a:r>
            <a:r>
              <a:rPr kumimoji="1" lang="en-US" altLang="ja-JP" dirty="0" smtClean="0"/>
              <a:t>Hoppii</a:t>
            </a:r>
            <a:r>
              <a:rPr kumimoji="1" lang="ja-JP" altLang="en-US" dirty="0" smtClean="0"/>
              <a:t>で</a:t>
            </a:r>
            <a:r>
              <a:rPr kumimoji="1" lang="ja-JP" altLang="en-US" dirty="0"/>
              <a:t>希望の受講科目を「仮登録」の上、授業内容をご確認ください。</a:t>
            </a:r>
            <a:endParaRPr kumimoji="1" lang="en-US" altLang="ja-JP" dirty="0"/>
          </a:p>
          <a:p>
            <a:r>
              <a:rPr kumimoji="1" lang="ja-JP" altLang="en-US" dirty="0"/>
              <a:t>ＥＲＰ授業の進め方、課題等授業の詳細については、学習支援システムを通じてお知らせいたします。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2</a:t>
            </a:fld>
            <a:endParaRPr lang="ja-JP" altLang="en-US"/>
          </a:p>
        </p:txBody>
      </p:sp>
    </p:spTree>
    <p:extLst>
      <p:ext uri="{BB962C8B-B14F-4D97-AF65-F5344CB8AC3E}">
        <p14:creationId xmlns:p14="http://schemas.microsoft.com/office/powerpoint/2010/main" val="251048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Ｅ</a:t>
            </a:r>
            <a:r>
              <a:rPr kumimoji="1" lang="en-US" altLang="ja-JP" dirty="0"/>
              <a:t>RP</a:t>
            </a:r>
            <a:r>
              <a:rPr kumimoji="1" lang="ja-JP" altLang="en-US" dirty="0"/>
              <a:t>受講申込には、申込専用サイトでの申込手続きが必要です。</a:t>
            </a:r>
            <a:endParaRPr kumimoji="1" lang="en-US" altLang="ja-JP" dirty="0"/>
          </a:p>
          <a:p>
            <a:endParaRPr kumimoji="1" lang="en-US" altLang="ja-JP" dirty="0"/>
          </a:p>
          <a:p>
            <a:r>
              <a:rPr kumimoji="1" lang="ja-JP" altLang="en-US" dirty="0"/>
              <a:t>受講申込期間</a:t>
            </a:r>
            <a:r>
              <a:rPr kumimoji="1" lang="ja-JP" altLang="en-US" dirty="0" smtClean="0"/>
              <a:t>は</a:t>
            </a:r>
            <a:r>
              <a:rPr kumimoji="1" lang="en-US" altLang="ja-JP" dirty="0" smtClean="0"/>
              <a:t>9</a:t>
            </a:r>
            <a:r>
              <a:rPr kumimoji="1" lang="ja-JP" altLang="en-US" dirty="0" smtClean="0"/>
              <a:t>月</a:t>
            </a:r>
            <a:r>
              <a:rPr kumimoji="1" lang="en-US" altLang="ja-JP" dirty="0" smtClean="0"/>
              <a:t>18</a:t>
            </a:r>
            <a:r>
              <a:rPr kumimoji="1" lang="ja-JP" altLang="en-US" dirty="0" smtClean="0"/>
              <a:t>日</a:t>
            </a:r>
            <a:r>
              <a:rPr kumimoji="1" lang="ja-JP" altLang="en-US" dirty="0"/>
              <a:t>金</a:t>
            </a:r>
            <a:r>
              <a:rPr kumimoji="1" lang="ja-JP" altLang="en-US" dirty="0" smtClean="0"/>
              <a:t>曜日から</a:t>
            </a:r>
            <a:r>
              <a:rPr kumimoji="1" lang="en-US" altLang="ja-JP" dirty="0" smtClean="0"/>
              <a:t>24</a:t>
            </a:r>
            <a:r>
              <a:rPr kumimoji="1" lang="ja-JP" altLang="en-US" dirty="0" smtClean="0"/>
              <a:t>日木曜日</a:t>
            </a:r>
            <a:r>
              <a:rPr kumimoji="1" lang="ja-JP" altLang="en-US" dirty="0"/>
              <a:t>です。</a:t>
            </a:r>
            <a:endParaRPr kumimoji="1" lang="en-US" altLang="ja-JP" dirty="0"/>
          </a:p>
          <a:p>
            <a:r>
              <a:rPr kumimoji="1" lang="ja-JP" altLang="en-US" dirty="0"/>
              <a:t>申込期間後の受付はできませんので、早めにお申し込みください。</a:t>
            </a:r>
            <a:endParaRPr kumimoji="1" lang="en-US" altLang="ja-JP"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1" lang="ja-JP" altLang="en-US" dirty="0"/>
              <a:t>受講可否について</a:t>
            </a:r>
            <a:r>
              <a:rPr kumimoji="1" lang="ja-JP" altLang="en-US" dirty="0" smtClean="0"/>
              <a:t>は</a:t>
            </a:r>
            <a:r>
              <a:rPr kumimoji="1" lang="en-US" altLang="ja-JP" dirty="0"/>
              <a:t>9</a:t>
            </a:r>
            <a:r>
              <a:rPr kumimoji="1" lang="ja-JP" altLang="en-US" dirty="0" smtClean="0"/>
              <a:t>月</a:t>
            </a:r>
            <a:r>
              <a:rPr kumimoji="1" lang="en-US" altLang="ja-JP" dirty="0"/>
              <a:t>28</a:t>
            </a:r>
            <a:r>
              <a:rPr kumimoji="1" lang="ja-JP" altLang="en-US" dirty="0"/>
              <a:t>日</a:t>
            </a:r>
            <a:r>
              <a:rPr kumimoji="1" lang="ja-JP" altLang="en-US" dirty="0" smtClean="0"/>
              <a:t>（月）</a:t>
            </a:r>
            <a:r>
              <a:rPr kumimoji="1" lang="ja-JP" altLang="en-US" dirty="0"/>
              <a:t>中にメールでお知らせいたします。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3</a:t>
            </a:fld>
            <a:endParaRPr lang="ja-JP" altLang="en-US"/>
          </a:p>
        </p:txBody>
      </p:sp>
    </p:spTree>
    <p:extLst>
      <p:ext uri="{BB962C8B-B14F-4D97-AF65-F5344CB8AC3E}">
        <p14:creationId xmlns:p14="http://schemas.microsoft.com/office/powerpoint/2010/main" val="153495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申込には</a:t>
            </a:r>
            <a:r>
              <a:rPr kumimoji="1" lang="en-US" altLang="ja-JP" dirty="0"/>
              <a:t>2018</a:t>
            </a:r>
            <a:r>
              <a:rPr kumimoji="1" lang="ja-JP" altLang="en-US" dirty="0" smtClean="0"/>
              <a:t>年</a:t>
            </a:r>
            <a:r>
              <a:rPr kumimoji="1" lang="en-US" altLang="ja-JP" dirty="0"/>
              <a:t>9</a:t>
            </a:r>
            <a:r>
              <a:rPr kumimoji="1" lang="ja-JP" altLang="en-US" dirty="0" smtClean="0"/>
              <a:t>月</a:t>
            </a:r>
            <a:r>
              <a:rPr kumimoji="1" lang="ja-JP" altLang="en-US" dirty="0"/>
              <a:t>以降の受講資格を満たす英語テストスコアの添付が必要です。</a:t>
            </a:r>
            <a:endParaRPr kumimoji="1" lang="en-US" altLang="ja-JP" dirty="0"/>
          </a:p>
          <a:p>
            <a:r>
              <a:rPr kumimoji="1" lang="ja-JP" altLang="en-US" dirty="0"/>
              <a:t>証明書のＰＤＦもしくは写真画像をご用意の上、手続きを行ってください。</a:t>
            </a:r>
            <a:endParaRPr kumimoji="1" lang="en-US" altLang="ja-JP" dirty="0"/>
          </a:p>
          <a:p>
            <a:r>
              <a:rPr kumimoji="1" lang="ja-JP" altLang="en-US" dirty="0"/>
              <a:t>なお、氏名・テスト受験日・点数の</a:t>
            </a:r>
            <a:r>
              <a:rPr kumimoji="1" lang="en-US" altLang="ja-JP" dirty="0"/>
              <a:t>3</a:t>
            </a:r>
            <a:r>
              <a:rPr kumimoji="1" lang="ja-JP" altLang="en-US" dirty="0"/>
              <a:t>点が確認できないテストスコアについては</a:t>
            </a:r>
            <a:endParaRPr kumimoji="1" lang="en-US" altLang="ja-JP" dirty="0"/>
          </a:p>
          <a:p>
            <a:r>
              <a:rPr kumimoji="1" lang="ja-JP" altLang="en-US" dirty="0"/>
              <a:t>受付できませんのでご注意ください。</a:t>
            </a:r>
            <a:endParaRPr kumimoji="1" lang="en-US" altLang="ja-JP" dirty="0"/>
          </a:p>
          <a:p>
            <a:endParaRPr kumimoji="1" lang="en-US" altLang="ja-JP"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1" lang="en-US" altLang="ja-JP" dirty="0"/>
              <a:t>2020</a:t>
            </a:r>
            <a:r>
              <a:rPr kumimoji="1" lang="ja-JP" altLang="en-US" dirty="0"/>
              <a:t>年度入学者の方で、今年</a:t>
            </a:r>
            <a:r>
              <a:rPr kumimoji="1" lang="en-US" altLang="ja-JP" dirty="0"/>
              <a:t>4</a:t>
            </a:r>
            <a:r>
              <a:rPr kumimoji="1" lang="ja-JP" altLang="en-US" dirty="0"/>
              <a:t>月に学部指定の英語測定テストを受験された方は、</a:t>
            </a:r>
            <a:endParaRPr kumimoji="1" lang="en-US" altLang="ja-JP"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1" lang="ja-JP" altLang="en-US" dirty="0"/>
              <a:t>そのスコアを申し込みに利用することができます。学部指定のテストがなく、</a:t>
            </a:r>
            <a:r>
              <a:rPr kumimoji="1" lang="en-US" altLang="ja-JP" dirty="0"/>
              <a:t>2</a:t>
            </a:r>
            <a:r>
              <a:rPr kumimoji="1" lang="ja-JP" altLang="en-US" dirty="0"/>
              <a:t>年以内の</a:t>
            </a:r>
            <a:endParaRPr kumimoji="1" lang="en-US" altLang="ja-JP"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1" lang="ja-JP" altLang="en-US" dirty="0"/>
              <a:t>英語スコアもお持ちでない方は、グローバル教育センターで実施する</a:t>
            </a:r>
            <a:r>
              <a:rPr kumimoji="1" lang="en-US" altLang="ja-JP" dirty="0"/>
              <a:t>TOEIC</a:t>
            </a:r>
            <a:r>
              <a:rPr kumimoji="1" lang="ja-JP" altLang="en-US" dirty="0"/>
              <a:t>オンラインの利用も</a:t>
            </a:r>
            <a:endParaRPr kumimoji="1" lang="en-US" altLang="ja-JP"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1" lang="ja-JP" altLang="en-US" dirty="0"/>
              <a:t>可能です。詳しくはグローバル教育センターホームページ掲載の募集要項をご確認ください。</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4</a:t>
            </a:fld>
            <a:endParaRPr lang="ja-JP" altLang="en-US"/>
          </a:p>
        </p:txBody>
      </p:sp>
    </p:spTree>
    <p:extLst>
      <p:ext uri="{BB962C8B-B14F-4D97-AF65-F5344CB8AC3E}">
        <p14:creationId xmlns:p14="http://schemas.microsoft.com/office/powerpoint/2010/main" val="330475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申込に必要な受講資格については、レベル毎に設定されていますのでご確認ください。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5</a:t>
            </a:fld>
            <a:endParaRPr lang="ja-JP" altLang="en-US"/>
          </a:p>
        </p:txBody>
      </p:sp>
    </p:spTree>
    <p:extLst>
      <p:ext uri="{BB962C8B-B14F-4D97-AF65-F5344CB8AC3E}">
        <p14:creationId xmlns:p14="http://schemas.microsoft.com/office/powerpoint/2010/main" val="11912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chemeClr val="tx2"/>
                </a:solidFill>
              </a:rPr>
              <a:t>ＥＲＰ申込には、学内で受験したスコアを利用することができます。</a:t>
            </a:r>
            <a:endParaRPr lang="en-US" altLang="ja-JP" sz="1200" dirty="0" smtClean="0">
              <a:solidFill>
                <a:schemeClr val="tx2"/>
              </a:solidFill>
            </a:endParaRPr>
          </a:p>
          <a:p>
            <a:endParaRPr lang="en-US" altLang="ja-JP" sz="1200" dirty="0" smtClean="0">
              <a:solidFill>
                <a:schemeClr val="tx2"/>
              </a:solidFill>
            </a:endParaRPr>
          </a:p>
          <a:p>
            <a:pPr marL="0" indent="0">
              <a:buNone/>
            </a:pPr>
            <a:r>
              <a:rPr kumimoji="1" lang="en-US" altLang="ja-JP" sz="1200" dirty="0" smtClean="0">
                <a:solidFill>
                  <a:schemeClr val="tx2"/>
                </a:solidFill>
              </a:rPr>
              <a:t>2020</a:t>
            </a:r>
            <a:r>
              <a:rPr kumimoji="1" lang="ja-JP" altLang="en-US" sz="1200" dirty="0" smtClean="0">
                <a:solidFill>
                  <a:schemeClr val="tx2"/>
                </a:solidFill>
              </a:rPr>
              <a:t>年度新入生の方で、</a:t>
            </a:r>
            <a:r>
              <a:rPr lang="ja-JP" altLang="ja-JP" sz="1200" dirty="0" smtClean="0"/>
              <a:t>学部指定の新入生の英語能力測定テストが</a:t>
            </a:r>
            <a:endParaRPr lang="en-US" altLang="ja-JP" sz="1200" dirty="0" smtClean="0"/>
          </a:p>
          <a:p>
            <a:pPr marL="0" indent="0">
              <a:buNone/>
            </a:pPr>
            <a:r>
              <a:rPr lang="ja-JP" altLang="ja-JP" sz="1200" dirty="0" smtClean="0">
                <a:solidFill>
                  <a:srgbClr val="FF0000"/>
                </a:solidFill>
              </a:rPr>
              <a:t>実施</a:t>
            </a:r>
            <a:r>
              <a:rPr lang="ja-JP" altLang="ja-JP" sz="1200" b="1" u="sng" dirty="0" smtClean="0">
                <a:solidFill>
                  <a:srgbClr val="FF0000"/>
                </a:solidFill>
              </a:rPr>
              <a:t>された</a:t>
            </a:r>
            <a:r>
              <a:rPr lang="ja-JP" altLang="ja-JP" sz="1200" dirty="0" smtClean="0"/>
              <a:t>学部の新入生の方</a:t>
            </a:r>
            <a:r>
              <a:rPr lang="ja-JP" altLang="en-US" sz="1200" dirty="0" smtClean="0"/>
              <a:t>は、スコアをＷｅｂで照会することが</a:t>
            </a:r>
            <a:endParaRPr lang="en-US" altLang="ja-JP" sz="1200" dirty="0" smtClean="0"/>
          </a:p>
          <a:p>
            <a:pPr marL="0" indent="0">
              <a:buNone/>
            </a:pPr>
            <a:r>
              <a:rPr kumimoji="1" lang="ja-JP" altLang="en-US" sz="1200" dirty="0" smtClean="0"/>
              <a:t>できますのでご利用ください。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6</a:t>
            </a:fld>
            <a:endParaRPr lang="ja-JP" altLang="en-US"/>
          </a:p>
        </p:txBody>
      </p:sp>
    </p:spTree>
    <p:extLst>
      <p:ext uri="{BB962C8B-B14F-4D97-AF65-F5344CB8AC3E}">
        <p14:creationId xmlns:p14="http://schemas.microsoft.com/office/powerpoint/2010/main" val="214766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sz="1200" dirty="0" smtClean="0">
                <a:solidFill>
                  <a:schemeClr val="tx2"/>
                </a:solidFill>
              </a:rPr>
              <a:t>2019</a:t>
            </a:r>
            <a:r>
              <a:rPr kumimoji="1" lang="ja-JP" altLang="en-US" sz="1200" dirty="0" smtClean="0">
                <a:solidFill>
                  <a:schemeClr val="tx2"/>
                </a:solidFill>
              </a:rPr>
              <a:t>年度以前に入学された方について、</a:t>
            </a:r>
            <a:r>
              <a:rPr lang="ja-JP" altLang="ja-JP" sz="1200" dirty="0" smtClean="0">
                <a:solidFill>
                  <a:schemeClr val="tx1"/>
                </a:solidFill>
              </a:rPr>
              <a:t>入学時に受験</a:t>
            </a:r>
            <a:r>
              <a:rPr lang="ja-JP" altLang="en-US" sz="1200" dirty="0" smtClean="0">
                <a:solidFill>
                  <a:schemeClr val="tx1"/>
                </a:solidFill>
              </a:rPr>
              <a:t>した</a:t>
            </a:r>
            <a:r>
              <a:rPr lang="en-US" altLang="ja-JP" sz="1200" dirty="0" smtClean="0">
                <a:solidFill>
                  <a:schemeClr val="tx1"/>
                </a:solidFill>
              </a:rPr>
              <a:t>TOEFL®ITP</a:t>
            </a:r>
            <a:r>
              <a:rPr lang="ja-JP" altLang="en-US" sz="1200" dirty="0" err="1" smtClean="0">
                <a:solidFill>
                  <a:schemeClr val="tx1"/>
                </a:solidFill>
              </a:rPr>
              <a:t>、</a:t>
            </a:r>
            <a:r>
              <a:rPr lang="en-US" altLang="ja-JP" sz="1200" dirty="0" smtClean="0">
                <a:solidFill>
                  <a:schemeClr val="tx1"/>
                </a:solidFill>
              </a:rPr>
              <a:t>TOEIC®IP</a:t>
            </a:r>
            <a:r>
              <a:rPr lang="ja-JP" altLang="en-US" sz="1200" dirty="0" err="1" smtClean="0">
                <a:solidFill>
                  <a:schemeClr val="tx1"/>
                </a:solidFill>
              </a:rPr>
              <a:t>、</a:t>
            </a:r>
            <a:r>
              <a:rPr lang="ja-JP" altLang="en-US" sz="1200" dirty="0" smtClean="0">
                <a:solidFill>
                  <a:schemeClr val="tx1"/>
                </a:solidFill>
              </a:rPr>
              <a:t>英語プレイスメント</a:t>
            </a:r>
            <a:r>
              <a:rPr lang="en-US" altLang="ja-JP" sz="1200" dirty="0" smtClean="0">
                <a:solidFill>
                  <a:schemeClr val="tx1"/>
                </a:solidFill>
              </a:rPr>
              <a:t>α</a:t>
            </a:r>
            <a:r>
              <a:rPr lang="ja-JP" altLang="en-US" sz="1200" dirty="0" smtClean="0">
                <a:solidFill>
                  <a:schemeClr val="tx1"/>
                </a:solidFill>
              </a:rPr>
              <a:t>　</a:t>
            </a:r>
            <a:r>
              <a:rPr lang="ja-JP" altLang="ja-JP" sz="1200" dirty="0" smtClean="0">
                <a:solidFill>
                  <a:schemeClr val="tx1"/>
                </a:solidFill>
              </a:rPr>
              <a:t>のスコア</a:t>
            </a:r>
            <a:r>
              <a:rPr lang="ja-JP" altLang="en-US" sz="1200" dirty="0" smtClean="0">
                <a:solidFill>
                  <a:schemeClr val="tx1"/>
                </a:solidFill>
              </a:rPr>
              <a:t>に限り</a:t>
            </a:r>
            <a:endParaRPr lang="en-US" altLang="ja-JP" sz="1200" dirty="0" smtClean="0">
              <a:solidFill>
                <a:schemeClr val="tx1"/>
              </a:solidFill>
            </a:endParaRPr>
          </a:p>
          <a:p>
            <a:pPr marL="0" indent="0">
              <a:buNone/>
            </a:pPr>
            <a:r>
              <a:rPr lang="ja-JP" altLang="en-US" sz="1200" dirty="0" smtClean="0"/>
              <a:t>Ｗｅｂ照会およびＥＲＰ申込が</a:t>
            </a:r>
            <a:r>
              <a:rPr kumimoji="1" lang="ja-JP" altLang="en-US" sz="1200" dirty="0" smtClean="0"/>
              <a:t>できますのでご利用ください。</a:t>
            </a:r>
            <a:endParaRPr kumimoji="1" lang="ja-JP" alt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kumimoji="1" lang="ja-JP" altLang="en-US" dirty="0" smtClean="0"/>
              <a:t>但し、</a:t>
            </a:r>
            <a:r>
              <a:rPr lang="ja-JP" altLang="ja-JP" sz="1200" dirty="0" smtClean="0">
                <a:solidFill>
                  <a:schemeClr val="tx1"/>
                </a:solidFill>
              </a:rPr>
              <a:t>応募者多数で抽選とな</a:t>
            </a:r>
            <a:r>
              <a:rPr lang="ja-JP" altLang="en-US" sz="1200" dirty="0" smtClean="0">
                <a:solidFill>
                  <a:schemeClr val="tx1"/>
                </a:solidFill>
              </a:rPr>
              <a:t>る</a:t>
            </a:r>
            <a:r>
              <a:rPr lang="ja-JP" altLang="ja-JP" sz="1200" dirty="0" smtClean="0">
                <a:solidFill>
                  <a:schemeClr val="tx1"/>
                </a:solidFill>
              </a:rPr>
              <a:t>場合、</a:t>
            </a:r>
            <a:r>
              <a:rPr lang="en-US" altLang="ja-JP" sz="1200" dirty="0" smtClean="0">
                <a:solidFill>
                  <a:schemeClr val="tx1"/>
                </a:solidFill>
              </a:rPr>
              <a:t>2</a:t>
            </a:r>
            <a:r>
              <a:rPr lang="ja-JP" altLang="ja-JP" sz="1200" dirty="0" smtClean="0">
                <a:solidFill>
                  <a:schemeClr val="tx1"/>
                </a:solidFill>
              </a:rPr>
              <a:t>年以内のスコア保持者が優先されますのでご注意ください。</a:t>
            </a:r>
            <a:endParaRPr lang="en-US" altLang="ja-JP" sz="1100" dirty="0" smtClean="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7</a:t>
            </a:fld>
            <a:endParaRPr lang="ja-JP" altLang="en-US"/>
          </a:p>
        </p:txBody>
      </p:sp>
    </p:spTree>
    <p:extLst>
      <p:ext uri="{BB962C8B-B14F-4D97-AF65-F5344CB8AC3E}">
        <p14:creationId xmlns:p14="http://schemas.microsoft.com/office/powerpoint/2010/main" val="7221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英語スコアの照会を希望する場合は、こちらのスライドと同様の手順が募集要項に記載されていますので、ご確認の上、照会してください。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8</a:t>
            </a:fld>
            <a:endParaRPr lang="ja-JP" altLang="en-US"/>
          </a:p>
        </p:txBody>
      </p:sp>
    </p:spTree>
    <p:extLst>
      <p:ext uri="{BB962C8B-B14F-4D97-AF65-F5344CB8AC3E}">
        <p14:creationId xmlns:p14="http://schemas.microsoft.com/office/powerpoint/2010/main" val="421277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sz="1200" dirty="0" smtClean="0">
                <a:solidFill>
                  <a:schemeClr val="tx2"/>
                </a:solidFill>
              </a:rPr>
              <a:t>2020</a:t>
            </a:r>
            <a:r>
              <a:rPr kumimoji="1" lang="ja-JP" altLang="en-US" sz="1200" dirty="0" smtClean="0">
                <a:solidFill>
                  <a:schemeClr val="tx2"/>
                </a:solidFill>
              </a:rPr>
              <a:t>年度新入生の方で、</a:t>
            </a:r>
            <a:r>
              <a:rPr lang="ja-JP" altLang="ja-JP" sz="1200" dirty="0" smtClean="0"/>
              <a:t>学部指定の新入生の英語能力測定テストが</a:t>
            </a:r>
            <a:endParaRPr lang="en-US" altLang="ja-JP" sz="1200" dirty="0" smtClean="0"/>
          </a:p>
          <a:p>
            <a:pPr marL="0" indent="0">
              <a:buNone/>
            </a:pPr>
            <a:r>
              <a:rPr lang="ja-JP" altLang="ja-JP" sz="1200" dirty="0" smtClean="0">
                <a:solidFill>
                  <a:srgbClr val="FF0000"/>
                </a:solidFill>
              </a:rPr>
              <a:t>実施</a:t>
            </a:r>
            <a:r>
              <a:rPr lang="ja-JP" altLang="ja-JP" sz="1200" b="1" u="sng" dirty="0" smtClean="0">
                <a:solidFill>
                  <a:srgbClr val="FF0000"/>
                </a:solidFill>
              </a:rPr>
              <a:t>されていない</a:t>
            </a:r>
            <a:r>
              <a:rPr lang="ja-JP" altLang="ja-JP" sz="1200" dirty="0" smtClean="0"/>
              <a:t>学部の新入生の方</a:t>
            </a:r>
            <a:r>
              <a:rPr lang="ja-JP" altLang="en-US" sz="1200" dirty="0" smtClean="0"/>
              <a:t>は、グローバル教育センターで主催する</a:t>
            </a:r>
            <a:endParaRPr lang="en-US" altLang="ja-JP" sz="1200" dirty="0" smtClean="0"/>
          </a:p>
          <a:p>
            <a:pPr marL="0" indent="0">
              <a:buNone/>
            </a:pPr>
            <a:r>
              <a:rPr lang="ja-JP" altLang="en-US" sz="1200" dirty="0" smtClean="0">
                <a:solidFill>
                  <a:schemeClr val="tx1"/>
                </a:solidFill>
              </a:rPr>
              <a:t>オンライン</a:t>
            </a:r>
            <a:r>
              <a:rPr lang="en-US" altLang="ja-JP" sz="1200" dirty="0" smtClean="0">
                <a:solidFill>
                  <a:schemeClr val="tx1"/>
                </a:solidFill>
              </a:rPr>
              <a:t>TOEIC-IP</a:t>
            </a:r>
            <a:r>
              <a:rPr lang="ja-JP" altLang="en-US" sz="1200" dirty="0" smtClean="0">
                <a:solidFill>
                  <a:schemeClr val="tx1"/>
                </a:solidFill>
              </a:rPr>
              <a:t>を受験することができます。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9</a:t>
            </a:fld>
            <a:endParaRPr lang="ja-JP" altLang="en-US"/>
          </a:p>
        </p:txBody>
      </p:sp>
    </p:spTree>
    <p:extLst>
      <p:ext uri="{BB962C8B-B14F-4D97-AF65-F5344CB8AC3E}">
        <p14:creationId xmlns:p14="http://schemas.microsoft.com/office/powerpoint/2010/main" val="1095535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6F4A59A4-5CFC-41D9-9F6E-7105FE07A05F}" type="slidenum">
              <a:rPr lang="ja-JP" altLang="en-US" smtClean="0"/>
              <a:pPr>
                <a:defRPr/>
              </a:pPr>
              <a:t>‹#›</a:t>
            </a:fld>
            <a:endParaRPr lang="ja-JP" altLang="en-US"/>
          </a:p>
        </p:txBody>
      </p:sp>
      <p:pic>
        <p:nvPicPr>
          <p:cNvPr id="7" name="Picture 2" descr="\\ad.as.hosei.ac.jp\HoseiFileServer\グローバル人材開発センター事務室(部)\02_グローバル人材開発課\00_グローバル・グローバル_共通\00_グローバル共通\067_ブランディングプロジェクト\14_写真\img\_DSC1146.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10510" r="33294"/>
          <a:stretch/>
        </p:blipFill>
        <p:spPr bwMode="auto">
          <a:xfrm>
            <a:off x="168387" y="1990725"/>
            <a:ext cx="2763651" cy="3962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2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29695161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10645354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cxnSp>
        <p:nvCxnSpPr>
          <p:cNvPr id="5" name="直線コネクタ 4"/>
          <p:cNvCxnSpPr>
            <a:cxnSpLocks noChangeShapeType="1"/>
          </p:cNvCxnSpPr>
          <p:nvPr userDrawn="1"/>
        </p:nvCxnSpPr>
        <p:spPr bwMode="auto">
          <a:xfrm>
            <a:off x="412750" y="1293813"/>
            <a:ext cx="8274050" cy="1587"/>
          </a:xfrm>
          <a:prstGeom prst="line">
            <a:avLst/>
          </a:prstGeom>
          <a:noFill/>
          <a:ln w="25400">
            <a:solidFill>
              <a:srgbClr val="595959"/>
            </a:solidFill>
            <a:round/>
            <a:headEnd/>
            <a:tailEnd/>
          </a:ln>
          <a:effectLst>
            <a:outerShdw dist="20000" dir="5400000" rotWithShape="0">
              <a:srgbClr val="808080">
                <a:alpha val="37999"/>
              </a:srgbClr>
            </a:outerShdw>
          </a:effectLst>
        </p:spPr>
      </p:cxnSp>
      <p:sp>
        <p:nvSpPr>
          <p:cNvPr id="2" name="タイトル 1"/>
          <p:cNvSpPr>
            <a:spLocks noGrp="1"/>
          </p:cNvSpPr>
          <p:nvPr>
            <p:ph type="title"/>
          </p:nvPr>
        </p:nvSpPr>
        <p:spPr>
          <a:xfrm>
            <a:off x="457200" y="274638"/>
            <a:ext cx="8229600" cy="563562"/>
          </a:xfrm>
        </p:spPr>
        <p:txBody>
          <a:bodyPr>
            <a:noAutofit/>
          </a:bodyPr>
          <a:lstStyle>
            <a:lvl1pPr algn="l">
              <a:defRPr sz="2600">
                <a:solidFill>
                  <a:srgbClr val="000090"/>
                </a:solidFill>
              </a:defRPr>
            </a:lvl1pPr>
          </a:lstStyle>
          <a:p>
            <a:r>
              <a:rPr lang="ja-JP" altLang="en-US" dirty="0"/>
              <a:t>マスタ タイトルの書式設定</a:t>
            </a:r>
          </a:p>
        </p:txBody>
      </p:sp>
      <p:sp>
        <p:nvSpPr>
          <p:cNvPr id="3" name="コンテンツ プレースホルダ 2"/>
          <p:cNvSpPr>
            <a:spLocks noGrp="1"/>
          </p:cNvSpPr>
          <p:nvPr>
            <p:ph idx="1"/>
          </p:nvPr>
        </p:nvSpPr>
        <p:spPr>
          <a:xfrm>
            <a:off x="457200" y="1600200"/>
            <a:ext cx="8229600" cy="4740275"/>
          </a:xfrm>
        </p:spPr>
        <p:txBody>
          <a:bodyPr/>
          <a:lstStyle>
            <a:lvl1pPr>
              <a:buClr>
                <a:schemeClr val="tx2">
                  <a:lumMod val="60000"/>
                  <a:lumOff val="40000"/>
                </a:schemeClr>
              </a:buClr>
              <a:defRPr sz="2600">
                <a:solidFill>
                  <a:srgbClr val="000090"/>
                </a:solidFill>
              </a:defRPr>
            </a:lvl1pPr>
            <a:lvl2pPr>
              <a:buClr>
                <a:schemeClr val="tx2">
                  <a:lumMod val="60000"/>
                  <a:lumOff val="40000"/>
                </a:schemeClr>
              </a:buClr>
              <a:defRPr sz="2400">
                <a:solidFill>
                  <a:srgbClr val="000090"/>
                </a:solidFill>
              </a:defRPr>
            </a:lvl2pPr>
            <a:lvl3pPr>
              <a:buClr>
                <a:schemeClr val="tx2">
                  <a:lumMod val="60000"/>
                  <a:lumOff val="40000"/>
                </a:schemeClr>
              </a:buClr>
              <a:buFont typeface="Wingdings" charset="2"/>
              <a:buChar char="ü"/>
              <a:defRPr sz="2000">
                <a:solidFill>
                  <a:srgbClr val="000090"/>
                </a:solidFill>
              </a:defRPr>
            </a:lvl3pPr>
            <a:lvl4pPr>
              <a:buClr>
                <a:schemeClr val="tx2">
                  <a:lumMod val="60000"/>
                  <a:lumOff val="40000"/>
                </a:schemeClr>
              </a:buClr>
              <a:defRPr sz="1800">
                <a:solidFill>
                  <a:srgbClr val="000090"/>
                </a:solidFill>
              </a:defRPr>
            </a:lvl4pPr>
            <a:lvl5pPr>
              <a:buClr>
                <a:schemeClr val="tx2">
                  <a:lumMod val="60000"/>
                  <a:lumOff val="40000"/>
                </a:schemeClr>
              </a:buClr>
              <a:defRPr sz="1800">
                <a:solidFill>
                  <a:srgbClr val="000090"/>
                </a:solidFill>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テキスト プレースホルダ 2"/>
          <p:cNvSpPr>
            <a:spLocks noGrp="1"/>
          </p:cNvSpPr>
          <p:nvPr>
            <p:ph type="body" idx="11"/>
          </p:nvPr>
        </p:nvSpPr>
        <p:spPr>
          <a:xfrm>
            <a:off x="457200" y="960438"/>
            <a:ext cx="8229600" cy="333375"/>
          </a:xfrm>
        </p:spPr>
        <p:txBody>
          <a:bodyPr anchor="b"/>
          <a:lstStyle>
            <a:lvl1pPr marL="0" indent="0">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 テキストの書式設定</a:t>
            </a:r>
          </a:p>
        </p:txBody>
      </p:sp>
      <p:sp>
        <p:nvSpPr>
          <p:cNvPr id="6" name="スライド番号プレースホルダ 5"/>
          <p:cNvSpPr>
            <a:spLocks noGrp="1"/>
          </p:cNvSpPr>
          <p:nvPr>
            <p:ph type="sldNum" sz="quarter" idx="12"/>
          </p:nvPr>
        </p:nvSpPr>
        <p:spPr/>
        <p:txBody>
          <a:bodyPr/>
          <a:lstStyle>
            <a:lvl1pPr>
              <a:defRPr smtClean="0"/>
            </a:lvl1pPr>
          </a:lstStyle>
          <a:p>
            <a:pPr>
              <a:defRPr/>
            </a:pPr>
            <a:fld id="{41231846-069B-4C1D-B570-7BAB42836DC8}" type="slidenum">
              <a:rPr lang="ja-JP" altLang="en-US"/>
              <a:pPr>
                <a:defRPr/>
              </a:pPr>
              <a:t>‹#›</a:t>
            </a:fld>
            <a:endParaRPr lang="ja-JP" altLang="en-US"/>
          </a:p>
        </p:txBody>
      </p:sp>
    </p:spTree>
    <p:extLst>
      <p:ext uri="{BB962C8B-B14F-4D97-AF65-F5344CB8AC3E}">
        <p14:creationId xmlns:p14="http://schemas.microsoft.com/office/powerpoint/2010/main" val="406830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cxnSp>
        <p:nvCxnSpPr>
          <p:cNvPr id="5" name="直線コネクタ 4"/>
          <p:cNvCxnSpPr>
            <a:cxnSpLocks noChangeShapeType="1"/>
          </p:cNvCxnSpPr>
          <p:nvPr userDrawn="1"/>
        </p:nvCxnSpPr>
        <p:spPr bwMode="auto">
          <a:xfrm>
            <a:off x="412750" y="1293813"/>
            <a:ext cx="8274050" cy="1587"/>
          </a:xfrm>
          <a:prstGeom prst="line">
            <a:avLst/>
          </a:prstGeom>
          <a:noFill/>
          <a:ln w="25400">
            <a:solidFill>
              <a:srgbClr val="595959"/>
            </a:solidFill>
            <a:round/>
            <a:headEnd/>
            <a:tailEnd/>
          </a:ln>
          <a:effectLst>
            <a:outerShdw dist="20000" dir="5400000" rotWithShape="0">
              <a:srgbClr val="808080">
                <a:alpha val="37999"/>
              </a:srgbClr>
            </a:outerShdw>
          </a:effectLst>
        </p:spPr>
      </p:cxnSp>
      <p:sp>
        <p:nvSpPr>
          <p:cNvPr id="2" name="タイトル 1"/>
          <p:cNvSpPr>
            <a:spLocks noGrp="1"/>
          </p:cNvSpPr>
          <p:nvPr>
            <p:ph type="title"/>
          </p:nvPr>
        </p:nvSpPr>
        <p:spPr>
          <a:xfrm>
            <a:off x="457200" y="274638"/>
            <a:ext cx="8229600" cy="563562"/>
          </a:xfrm>
        </p:spPr>
        <p:txBody>
          <a:bodyPr>
            <a:noAutofit/>
          </a:bodyPr>
          <a:lstStyle>
            <a:lvl1pPr algn="l">
              <a:defRPr sz="2600">
                <a:solidFill>
                  <a:srgbClr val="000090"/>
                </a:solidFill>
              </a:defRPr>
            </a:lvl1pPr>
          </a:lstStyle>
          <a:p>
            <a:r>
              <a:rPr lang="ja-JP" altLang="en-US" dirty="0"/>
              <a:t>マスタ タイトルの書式設定</a:t>
            </a:r>
          </a:p>
        </p:txBody>
      </p:sp>
      <p:sp>
        <p:nvSpPr>
          <p:cNvPr id="3" name="コンテンツ プレースホルダ 2"/>
          <p:cNvSpPr>
            <a:spLocks noGrp="1"/>
          </p:cNvSpPr>
          <p:nvPr>
            <p:ph idx="1"/>
          </p:nvPr>
        </p:nvSpPr>
        <p:spPr>
          <a:xfrm>
            <a:off x="457200" y="1600200"/>
            <a:ext cx="8229600" cy="4740275"/>
          </a:xfrm>
        </p:spPr>
        <p:txBody>
          <a:bodyPr/>
          <a:lstStyle>
            <a:lvl1pPr>
              <a:buClr>
                <a:schemeClr val="tx2">
                  <a:lumMod val="60000"/>
                  <a:lumOff val="40000"/>
                </a:schemeClr>
              </a:buClr>
              <a:defRPr sz="2600">
                <a:solidFill>
                  <a:srgbClr val="000090"/>
                </a:solidFill>
              </a:defRPr>
            </a:lvl1pPr>
            <a:lvl2pPr>
              <a:buClr>
                <a:schemeClr val="tx2">
                  <a:lumMod val="60000"/>
                  <a:lumOff val="40000"/>
                </a:schemeClr>
              </a:buClr>
              <a:defRPr sz="2400">
                <a:solidFill>
                  <a:srgbClr val="000090"/>
                </a:solidFill>
              </a:defRPr>
            </a:lvl2pPr>
            <a:lvl3pPr>
              <a:buClr>
                <a:schemeClr val="tx2">
                  <a:lumMod val="60000"/>
                  <a:lumOff val="40000"/>
                </a:schemeClr>
              </a:buClr>
              <a:buFont typeface="Wingdings" charset="2"/>
              <a:buChar char="ü"/>
              <a:defRPr sz="2000">
                <a:solidFill>
                  <a:srgbClr val="000090"/>
                </a:solidFill>
              </a:defRPr>
            </a:lvl3pPr>
            <a:lvl4pPr>
              <a:buClr>
                <a:schemeClr val="tx2">
                  <a:lumMod val="60000"/>
                  <a:lumOff val="40000"/>
                </a:schemeClr>
              </a:buClr>
              <a:defRPr sz="1800">
                <a:solidFill>
                  <a:srgbClr val="000090"/>
                </a:solidFill>
              </a:defRPr>
            </a:lvl4pPr>
            <a:lvl5pPr>
              <a:buClr>
                <a:schemeClr val="tx2">
                  <a:lumMod val="60000"/>
                  <a:lumOff val="40000"/>
                </a:schemeClr>
              </a:buClr>
              <a:defRPr sz="1800">
                <a:solidFill>
                  <a:srgbClr val="000090"/>
                </a:solidFill>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テキスト プレースホルダ 2"/>
          <p:cNvSpPr>
            <a:spLocks noGrp="1"/>
          </p:cNvSpPr>
          <p:nvPr>
            <p:ph type="body" idx="11"/>
          </p:nvPr>
        </p:nvSpPr>
        <p:spPr>
          <a:xfrm>
            <a:off x="457200" y="960438"/>
            <a:ext cx="8229600" cy="333375"/>
          </a:xfrm>
        </p:spPr>
        <p:txBody>
          <a:bodyPr anchor="b"/>
          <a:lstStyle>
            <a:lvl1pPr marL="0" indent="0">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 テキストの書式設定</a:t>
            </a:r>
          </a:p>
        </p:txBody>
      </p:sp>
      <p:sp>
        <p:nvSpPr>
          <p:cNvPr id="6" name="スライド番号プレースホルダ 5"/>
          <p:cNvSpPr>
            <a:spLocks noGrp="1"/>
          </p:cNvSpPr>
          <p:nvPr>
            <p:ph type="sldNum" sz="quarter" idx="12"/>
          </p:nvPr>
        </p:nvSpPr>
        <p:spPr/>
        <p:txBody>
          <a:bodyPr/>
          <a:lstStyle>
            <a:lvl1pPr>
              <a:defRPr smtClean="0"/>
            </a:lvl1pPr>
          </a:lstStyle>
          <a:p>
            <a:pPr>
              <a:defRPr/>
            </a:pPr>
            <a:fld id="{41231846-069B-4C1D-B570-7BAB42836DC8}" type="slidenum">
              <a:rPr lang="ja-JP" altLang="en-US"/>
              <a:pPr>
                <a:defRPr/>
              </a:pPr>
              <a:t>‹#›</a:t>
            </a:fld>
            <a:endParaRPr lang="ja-JP" altLang="en-US"/>
          </a:p>
        </p:txBody>
      </p:sp>
    </p:spTree>
    <p:extLst>
      <p:ext uri="{BB962C8B-B14F-4D97-AF65-F5344CB8AC3E}">
        <p14:creationId xmlns:p14="http://schemas.microsoft.com/office/powerpoint/2010/main" val="515049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cxnSp>
        <p:nvCxnSpPr>
          <p:cNvPr id="5" name="直線コネクタ 4"/>
          <p:cNvCxnSpPr>
            <a:cxnSpLocks noChangeShapeType="1"/>
          </p:cNvCxnSpPr>
          <p:nvPr userDrawn="1"/>
        </p:nvCxnSpPr>
        <p:spPr bwMode="auto">
          <a:xfrm>
            <a:off x="412750" y="1293813"/>
            <a:ext cx="8274050" cy="1587"/>
          </a:xfrm>
          <a:prstGeom prst="line">
            <a:avLst/>
          </a:prstGeom>
          <a:noFill/>
          <a:ln w="25400">
            <a:solidFill>
              <a:srgbClr val="595959"/>
            </a:solidFill>
            <a:round/>
            <a:headEnd/>
            <a:tailEnd/>
          </a:ln>
          <a:effectLst>
            <a:outerShdw dist="20000" dir="5400000" rotWithShape="0">
              <a:srgbClr val="808080">
                <a:alpha val="37999"/>
              </a:srgbClr>
            </a:outerShdw>
          </a:effectLst>
        </p:spPr>
      </p:cxnSp>
      <p:sp>
        <p:nvSpPr>
          <p:cNvPr id="2" name="タイトル 1"/>
          <p:cNvSpPr>
            <a:spLocks noGrp="1"/>
          </p:cNvSpPr>
          <p:nvPr>
            <p:ph type="title"/>
          </p:nvPr>
        </p:nvSpPr>
        <p:spPr>
          <a:xfrm>
            <a:off x="457200" y="274638"/>
            <a:ext cx="8229600" cy="563562"/>
          </a:xfrm>
        </p:spPr>
        <p:txBody>
          <a:bodyPr>
            <a:noAutofit/>
          </a:bodyPr>
          <a:lstStyle>
            <a:lvl1pPr algn="l">
              <a:defRPr sz="2600">
                <a:solidFill>
                  <a:srgbClr val="000090"/>
                </a:solidFill>
              </a:defRPr>
            </a:lvl1pPr>
          </a:lstStyle>
          <a:p>
            <a:r>
              <a:rPr lang="ja-JP" altLang="en-US" dirty="0"/>
              <a:t>マスタ タイトルの書式設定</a:t>
            </a:r>
          </a:p>
        </p:txBody>
      </p:sp>
      <p:sp>
        <p:nvSpPr>
          <p:cNvPr id="3" name="コンテンツ プレースホルダ 2"/>
          <p:cNvSpPr>
            <a:spLocks noGrp="1"/>
          </p:cNvSpPr>
          <p:nvPr>
            <p:ph idx="1"/>
          </p:nvPr>
        </p:nvSpPr>
        <p:spPr>
          <a:xfrm>
            <a:off x="457200" y="1600200"/>
            <a:ext cx="8229600" cy="4740275"/>
          </a:xfrm>
        </p:spPr>
        <p:txBody>
          <a:bodyPr/>
          <a:lstStyle>
            <a:lvl1pPr>
              <a:buClr>
                <a:schemeClr val="tx2">
                  <a:lumMod val="60000"/>
                  <a:lumOff val="40000"/>
                </a:schemeClr>
              </a:buClr>
              <a:defRPr sz="2600">
                <a:solidFill>
                  <a:srgbClr val="000090"/>
                </a:solidFill>
              </a:defRPr>
            </a:lvl1pPr>
            <a:lvl2pPr>
              <a:buClr>
                <a:schemeClr val="tx2">
                  <a:lumMod val="60000"/>
                  <a:lumOff val="40000"/>
                </a:schemeClr>
              </a:buClr>
              <a:defRPr sz="2400">
                <a:solidFill>
                  <a:srgbClr val="000090"/>
                </a:solidFill>
              </a:defRPr>
            </a:lvl2pPr>
            <a:lvl3pPr>
              <a:buClr>
                <a:schemeClr val="tx2">
                  <a:lumMod val="60000"/>
                  <a:lumOff val="40000"/>
                </a:schemeClr>
              </a:buClr>
              <a:buFont typeface="Wingdings" charset="2"/>
              <a:buChar char="ü"/>
              <a:defRPr sz="2000">
                <a:solidFill>
                  <a:srgbClr val="000090"/>
                </a:solidFill>
              </a:defRPr>
            </a:lvl3pPr>
            <a:lvl4pPr>
              <a:buClr>
                <a:schemeClr val="tx2">
                  <a:lumMod val="60000"/>
                  <a:lumOff val="40000"/>
                </a:schemeClr>
              </a:buClr>
              <a:defRPr sz="1800">
                <a:solidFill>
                  <a:srgbClr val="000090"/>
                </a:solidFill>
              </a:defRPr>
            </a:lvl4pPr>
            <a:lvl5pPr>
              <a:buClr>
                <a:schemeClr val="tx2">
                  <a:lumMod val="60000"/>
                  <a:lumOff val="40000"/>
                </a:schemeClr>
              </a:buClr>
              <a:defRPr sz="1800">
                <a:solidFill>
                  <a:srgbClr val="000090"/>
                </a:solidFill>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テキスト プレースホルダ 2"/>
          <p:cNvSpPr>
            <a:spLocks noGrp="1"/>
          </p:cNvSpPr>
          <p:nvPr>
            <p:ph type="body" idx="11"/>
          </p:nvPr>
        </p:nvSpPr>
        <p:spPr>
          <a:xfrm>
            <a:off x="457200" y="960438"/>
            <a:ext cx="8229600" cy="333375"/>
          </a:xfrm>
        </p:spPr>
        <p:txBody>
          <a:bodyPr anchor="b"/>
          <a:lstStyle>
            <a:lvl1pPr marL="0" indent="0">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 テキストの書式設定</a:t>
            </a:r>
          </a:p>
        </p:txBody>
      </p:sp>
      <p:sp>
        <p:nvSpPr>
          <p:cNvPr id="6" name="スライド番号プレースホルダ 5"/>
          <p:cNvSpPr>
            <a:spLocks noGrp="1"/>
          </p:cNvSpPr>
          <p:nvPr>
            <p:ph type="sldNum" sz="quarter" idx="12"/>
          </p:nvPr>
        </p:nvSpPr>
        <p:spPr/>
        <p:txBody>
          <a:bodyPr/>
          <a:lstStyle>
            <a:lvl1pPr>
              <a:defRPr smtClean="0"/>
            </a:lvl1pPr>
          </a:lstStyle>
          <a:p>
            <a:pPr>
              <a:defRPr/>
            </a:pPr>
            <a:fld id="{41231846-069B-4C1D-B570-7BAB42836DC8}" type="slidenum">
              <a:rPr lang="ja-JP" altLang="en-US"/>
              <a:pPr>
                <a:defRPr/>
              </a:pPr>
              <a:t>‹#›</a:t>
            </a:fld>
            <a:endParaRPr lang="ja-JP" altLang="en-US"/>
          </a:p>
        </p:txBody>
      </p:sp>
    </p:spTree>
    <p:extLst>
      <p:ext uri="{BB962C8B-B14F-4D97-AF65-F5344CB8AC3E}">
        <p14:creationId xmlns:p14="http://schemas.microsoft.com/office/powerpoint/2010/main" val="365297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7A467F-B677-4B27-ADD6-E81974499A92}" type="datetime1">
              <a:rPr kumimoji="1" lang="ja-JP" altLang="en-US" smtClean="0"/>
              <a:t>2020/9/2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876256" y="6376243"/>
            <a:ext cx="2133600" cy="365125"/>
          </a:xfrm>
        </p:spPr>
        <p:txBody>
          <a:bodyPr/>
          <a:lstStyle>
            <a:lvl1pPr>
              <a:defRPr sz="1600">
                <a:solidFill>
                  <a:schemeClr val="tx1"/>
                </a:solidFill>
              </a:defRPr>
            </a:lvl1pPr>
          </a:lstStyle>
          <a:p>
            <a:fld id="{5A0969C2-83B5-4218-B52C-4428C4D668EC}" type="slidenum">
              <a:rPr lang="ja-JP" altLang="en-US" smtClean="0"/>
              <a:pPr/>
              <a:t>‹#›</a:t>
            </a:fld>
            <a:endParaRPr lang="ja-JP" altLang="en-US" dirty="0"/>
          </a:p>
        </p:txBody>
      </p:sp>
      <p:sp>
        <p:nvSpPr>
          <p:cNvPr id="8" name="テキスト ボックス 7"/>
          <p:cNvSpPr txBox="1"/>
          <p:nvPr userDrawn="1"/>
        </p:nvSpPr>
        <p:spPr>
          <a:xfrm>
            <a:off x="926267" y="6260921"/>
            <a:ext cx="1688283" cy="369332"/>
          </a:xfrm>
          <a:prstGeom prst="rect">
            <a:avLst/>
          </a:prstGeom>
          <a:noFill/>
        </p:spPr>
        <p:txBody>
          <a:bodyPr wrap="none" rtlCol="0">
            <a:spAutoFit/>
          </a:bodyPr>
          <a:lstStyle/>
          <a:p>
            <a:r>
              <a:rPr kumimoji="1" lang="en-US" altLang="ja-JP" baseline="0" dirty="0">
                <a:solidFill>
                  <a:schemeClr val="tx1">
                    <a:lumMod val="75000"/>
                    <a:lumOff val="25000"/>
                  </a:schemeClr>
                </a:solidFill>
                <a:latin typeface="Impact" panose="020B0806030902050204" pitchFamily="34" charset="0"/>
              </a:rPr>
              <a:t>Go Global </a:t>
            </a:r>
            <a:r>
              <a:rPr kumimoji="1" lang="en-US" altLang="ja-JP" baseline="0" dirty="0" err="1">
                <a:solidFill>
                  <a:schemeClr val="tx1">
                    <a:lumMod val="75000"/>
                    <a:lumOff val="25000"/>
                  </a:schemeClr>
                </a:solidFill>
                <a:latin typeface="Impact" panose="020B0806030902050204" pitchFamily="34" charset="0"/>
              </a:rPr>
              <a:t>Hosei</a:t>
            </a:r>
            <a:endParaRPr kumimoji="1" lang="ja-JP" altLang="en-US" baseline="0" dirty="0">
              <a:solidFill>
                <a:schemeClr val="tx1">
                  <a:lumMod val="75000"/>
                  <a:lumOff val="25000"/>
                </a:schemeClr>
              </a:solidFill>
              <a:latin typeface="Impact" panose="020B0806030902050204" pitchFamily="34" charset="0"/>
            </a:endParaRP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64441" y="6093296"/>
            <a:ext cx="761826" cy="61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58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3E28D29-1ECB-41DF-951B-2A23F95AD026}"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21743161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15395002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100FDAB6-66E7-4F53-AD26-8823D241C4C1}" type="slidenum">
              <a:rPr lang="ja-JP" altLang="en-US" smtClean="0"/>
              <a:pPr>
                <a:defRPr/>
              </a:pPr>
              <a:t>‹#›</a:t>
            </a:fld>
            <a:endParaRPr lang="ja-JP" altLang="en-US"/>
          </a:p>
        </p:txBody>
      </p:sp>
    </p:spTree>
    <p:extLst>
      <p:ext uri="{BB962C8B-B14F-4D97-AF65-F5344CB8AC3E}">
        <p14:creationId xmlns:p14="http://schemas.microsoft.com/office/powerpoint/2010/main" val="52118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6AB4D35D-7483-4C97-801E-6D4BFDAE8FDE}" type="slidenum">
              <a:rPr lang="ja-JP" altLang="en-US" smtClean="0"/>
              <a:pPr>
                <a:defRPr/>
              </a:pPr>
              <a:t>‹#›</a:t>
            </a:fld>
            <a:endParaRPr lang="ja-JP" altLang="en-US"/>
          </a:p>
        </p:txBody>
      </p:sp>
    </p:spTree>
    <p:extLst>
      <p:ext uri="{BB962C8B-B14F-4D97-AF65-F5344CB8AC3E}">
        <p14:creationId xmlns:p14="http://schemas.microsoft.com/office/powerpoint/2010/main" val="22101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0EB793AB-BE06-430F-9C4E-7D892311A1CA}" type="slidenum">
              <a:rPr lang="ja-JP" altLang="en-US" smtClean="0"/>
              <a:pPr>
                <a:defRPr/>
              </a:pPr>
              <a:t>‹#›</a:t>
            </a:fld>
            <a:endParaRPr lang="ja-JP" altLang="en-US"/>
          </a:p>
        </p:txBody>
      </p:sp>
    </p:spTree>
    <p:extLst>
      <p:ext uri="{BB962C8B-B14F-4D97-AF65-F5344CB8AC3E}">
        <p14:creationId xmlns:p14="http://schemas.microsoft.com/office/powerpoint/2010/main" val="46725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F81D7EBC-1D7A-4CB6-A6DC-F06B3E210253}" type="slidenum">
              <a:rPr lang="ja-JP" altLang="en-US" smtClean="0"/>
              <a:pPr>
                <a:defRPr/>
              </a:pPr>
              <a:t>‹#›</a:t>
            </a:fld>
            <a:endParaRPr lang="ja-JP" altLang="en-US"/>
          </a:p>
        </p:txBody>
      </p:sp>
    </p:spTree>
    <p:extLst>
      <p:ext uri="{BB962C8B-B14F-4D97-AF65-F5344CB8AC3E}">
        <p14:creationId xmlns:p14="http://schemas.microsoft.com/office/powerpoint/2010/main" val="266302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DFF08F-DC6B-4601-B491-B0F83F6DD2DA}" type="datetimeFigureOut">
              <a:rPr lang="en-US" smtClean="0"/>
              <a:pPr/>
              <a:t>9/2/2020</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27224960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35457512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9/2/2020</a:t>
            </a:fld>
            <a:endParaRPr 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CB9540A-4EFA-4646-8AF6-6F06B560D62B}" type="slidenum">
              <a:rPr lang="ja-JP" altLang="en-US" smtClean="0"/>
              <a:pPr>
                <a:defRPr/>
              </a:pPr>
              <a:t>‹#›</a:t>
            </a:fld>
            <a:endParaRPr lang="ja-JP" altLang="en-US"/>
          </a:p>
        </p:txBody>
      </p:sp>
      <p:pic>
        <p:nvPicPr>
          <p:cNvPr id="7" name="Picture 7" descr="LINE-HOSEI"/>
          <p:cNvPicPr>
            <a:picLocks noChangeAspect="1" noChangeArrowheads="1"/>
          </p:cNvPicPr>
          <p:nvPr userDrawn="1"/>
        </p:nvPicPr>
        <p:blipFill>
          <a:blip r:embed="rId17"/>
          <a:srcRect/>
          <a:stretch>
            <a:fillRect/>
          </a:stretch>
        </p:blipFill>
        <p:spPr bwMode="auto">
          <a:xfrm>
            <a:off x="0" y="6643688"/>
            <a:ext cx="9144000" cy="215900"/>
          </a:xfrm>
          <a:prstGeom prst="rect">
            <a:avLst/>
          </a:prstGeom>
          <a:noFill/>
          <a:ln w="9525">
            <a:noFill/>
            <a:miter lim="800000"/>
            <a:headEnd/>
            <a:tailEnd/>
          </a:ln>
        </p:spPr>
      </p:pic>
      <p:pic>
        <p:nvPicPr>
          <p:cNvPr id="8" name="Picture 2" descr="\\ad.as.hosei.ac.jp\HoseiFileServer\グローバル人材開発センター事務室(部)\02_グローバル人材開発課\00_グローバル・グローバル_共通\00_グローバル共通\067_ブランディングプロジェクト\16_ブランドマーク\ブランドマーク＋法政大学＋HOSEI University.jp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610474" y="82296"/>
            <a:ext cx="1460373" cy="38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40628"/>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8" r:id="rId12"/>
    <p:sldLayoutId id="2147484239" r:id="rId13"/>
    <p:sldLayoutId id="2147484245" r:id="rId14"/>
    <p:sldLayoutId id="2147484248" r:id="rId15"/>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hyperlink" Target="https://www.event-u.jp/erp/"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system-op.com/erp/"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81D7EBC-1D7A-4CB6-A6DC-F06B3E210253}" type="slidenum">
              <a:rPr lang="ja-JP" altLang="en-US" smtClean="0"/>
              <a:pPr>
                <a:defRPr/>
              </a:pPr>
              <a:t>1</a:t>
            </a:fld>
            <a:endParaRPr lang="ja-JP" altLang="en-US"/>
          </a:p>
        </p:txBody>
      </p:sp>
      <p:sp>
        <p:nvSpPr>
          <p:cNvPr id="3" name="タイトル 1"/>
          <p:cNvSpPr txBox="1">
            <a:spLocks/>
          </p:cNvSpPr>
          <p:nvPr/>
        </p:nvSpPr>
        <p:spPr>
          <a:xfrm>
            <a:off x="1" y="1851038"/>
            <a:ext cx="9144000" cy="24781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lnSpc>
                <a:spcPct val="150000"/>
              </a:lnSpc>
              <a:spcAft>
                <a:spcPts val="0"/>
              </a:spcAft>
            </a:pPr>
            <a:r>
              <a:rPr lang="en-US" altLang="ja-JP"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ERP </a:t>
            </a:r>
            <a:r>
              <a:rPr lang="ja-JP" altLang="en-US"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英語強化プログラム</a:t>
            </a:r>
            <a:r>
              <a:rPr lang="en-US" altLang="ja-JP"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
            </a:r>
            <a:br>
              <a:rPr lang="en-US" altLang="ja-JP"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br>
            <a:r>
              <a:rPr lang="en-US" altLang="ja-JP"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a:t>
            </a:r>
            <a:r>
              <a:rPr lang="ja-JP" altLang="en-US"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申込方法</a:t>
            </a:r>
            <a:r>
              <a:rPr lang="en-US" altLang="ja-JP"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a:t>
            </a:r>
            <a:endParaRPr lang="ja-JP" altLang="en-US" sz="4800" dirty="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1" y="918685"/>
            <a:ext cx="9143999" cy="599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2"/>
                </a:solidFill>
                <a:latin typeface="+mj-ea"/>
                <a:ea typeface="+mj-ea"/>
              </a:rPr>
              <a:t>2020</a:t>
            </a:r>
            <a:r>
              <a:rPr kumimoji="1" lang="ja-JP" altLang="en-US" sz="3200" b="1" dirty="0">
                <a:solidFill>
                  <a:schemeClr val="tx2"/>
                </a:solidFill>
                <a:latin typeface="+mj-ea"/>
                <a:ea typeface="+mj-ea"/>
              </a:rPr>
              <a:t>年度　春学期</a:t>
            </a:r>
          </a:p>
        </p:txBody>
      </p:sp>
      <p:sp>
        <p:nvSpPr>
          <p:cNvPr id="5" name="サブタイトル 4"/>
          <p:cNvSpPr txBox="1">
            <a:spLocks/>
          </p:cNvSpPr>
          <p:nvPr/>
        </p:nvSpPr>
        <p:spPr>
          <a:xfrm>
            <a:off x="139848" y="5041284"/>
            <a:ext cx="9143999" cy="7016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ja-JP" altLang="en-US" sz="2800" b="1" dirty="0">
                <a:solidFill>
                  <a:schemeClr val="tx2"/>
                </a:solidFill>
                <a:latin typeface="+mn-ea"/>
              </a:rPr>
              <a:t>グローバル教育センター</a:t>
            </a:r>
          </a:p>
        </p:txBody>
      </p:sp>
      <p:pic>
        <p:nvPicPr>
          <p:cNvPr id="8" name="オーディオ 7">
            <a:hlinkClick r:id="" action="ppaction://media"/>
            <a:extLst>
              <a:ext uri="{FF2B5EF4-FFF2-40B4-BE49-F238E27FC236}">
                <a16:creationId xmlns:a16="http://schemas.microsoft.com/office/drawing/2014/main" id="{066C6A19-F8C8-498C-A1AD-48C39F0BF0C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88731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719"/>
    </mc:Choice>
    <mc:Fallback xmlns="">
      <p:transition spd="slow" advTm="6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944562"/>
          </a:xfrm>
        </p:spPr>
        <p:txBody>
          <a:bodyPr/>
          <a:lstStyle/>
          <a:p>
            <a:r>
              <a:rPr lang="ja-JP" altLang="en-US" sz="2400" dirty="0">
                <a:solidFill>
                  <a:schemeClr val="tx2"/>
                </a:solidFill>
              </a:rPr>
              <a:t>＜学内で受験したスコアを申し込みに利用される方＞</a:t>
            </a:r>
            <a:r>
              <a:rPr lang="en-US" altLang="ja-JP" dirty="0" smtClean="0">
                <a:solidFill>
                  <a:schemeClr val="tx2"/>
                </a:solidFill>
              </a:rPr>
              <a:t/>
            </a:r>
            <a:br>
              <a:rPr lang="en-US" altLang="ja-JP" dirty="0" smtClean="0">
                <a:solidFill>
                  <a:schemeClr val="tx2"/>
                </a:solidFill>
              </a:rPr>
            </a:br>
            <a:r>
              <a:rPr lang="ja-JP" altLang="en-US" sz="2500" b="1" dirty="0" smtClean="0">
                <a:solidFill>
                  <a:schemeClr val="tx2"/>
                </a:solidFill>
              </a:rPr>
              <a:t>入学時に実施された以外の学内受験スコア利用について</a:t>
            </a:r>
            <a:endParaRPr kumimoji="1" lang="ja-JP" altLang="en-US" sz="2500" b="1" dirty="0">
              <a:solidFill>
                <a:schemeClr val="tx2"/>
              </a:solidFill>
            </a:endParaRPr>
          </a:p>
        </p:txBody>
      </p:sp>
      <p:sp>
        <p:nvSpPr>
          <p:cNvPr id="6" name="コンテンツ プレースホルダ 5"/>
          <p:cNvSpPr>
            <a:spLocks noGrp="1"/>
          </p:cNvSpPr>
          <p:nvPr>
            <p:ph idx="1"/>
          </p:nvPr>
        </p:nvSpPr>
        <p:spPr>
          <a:xfrm>
            <a:off x="379267" y="1470213"/>
            <a:ext cx="8440883" cy="4886138"/>
          </a:xfrm>
        </p:spPr>
        <p:txBody>
          <a:bodyPr>
            <a:normAutofit fontScale="92500"/>
          </a:bodyPr>
          <a:lstStyle/>
          <a:p>
            <a:pPr marL="0" indent="0">
              <a:buNone/>
            </a:pPr>
            <a:r>
              <a:rPr lang="ja-JP" altLang="ja-JP" dirty="0" smtClean="0">
                <a:solidFill>
                  <a:schemeClr val="tx1"/>
                </a:solidFill>
              </a:rPr>
              <a:t>照会</a:t>
            </a:r>
            <a:r>
              <a:rPr lang="ja-JP" altLang="ja-JP" dirty="0">
                <a:solidFill>
                  <a:schemeClr val="tx1"/>
                </a:solidFill>
              </a:rPr>
              <a:t>には時間がかかる場合が</a:t>
            </a:r>
            <a:r>
              <a:rPr lang="ja-JP" altLang="ja-JP" dirty="0" smtClean="0">
                <a:solidFill>
                  <a:schemeClr val="tx1"/>
                </a:solidFill>
              </a:rPr>
              <a:t>ありますので、</a:t>
            </a:r>
            <a:endParaRPr lang="en-US" altLang="ja-JP" dirty="0" smtClean="0">
              <a:solidFill>
                <a:schemeClr val="tx1"/>
              </a:solidFill>
            </a:endParaRPr>
          </a:p>
          <a:p>
            <a:pPr marL="0" indent="0">
              <a:buNone/>
            </a:pPr>
            <a:r>
              <a:rPr lang="en-US" altLang="ja-JP" dirty="0" smtClean="0">
                <a:solidFill>
                  <a:schemeClr val="tx1"/>
                </a:solidFill>
              </a:rPr>
              <a:t>ERP</a:t>
            </a:r>
            <a:r>
              <a:rPr lang="ja-JP" altLang="ja-JP" dirty="0">
                <a:solidFill>
                  <a:schemeClr val="tx1"/>
                </a:solidFill>
              </a:rPr>
              <a:t>申し込み締め切りに余裕を持って手続きをして</a:t>
            </a:r>
            <a:r>
              <a:rPr lang="ja-JP" altLang="ja-JP" dirty="0" smtClean="0">
                <a:solidFill>
                  <a:schemeClr val="tx1"/>
                </a:solidFill>
              </a:rPr>
              <a:t>ください。</a:t>
            </a:r>
            <a:endParaRPr lang="ja-JP" altLang="ja-JP" dirty="0">
              <a:solidFill>
                <a:schemeClr val="tx1"/>
              </a:solidFill>
            </a:endParaRPr>
          </a:p>
          <a:p>
            <a:pPr marL="0" lvl="0" indent="0">
              <a:buNone/>
            </a:pPr>
            <a:endParaRPr lang="en-US" altLang="ja-JP" dirty="0" smtClean="0">
              <a:solidFill>
                <a:schemeClr val="tx1"/>
              </a:solidFill>
            </a:endParaRPr>
          </a:p>
          <a:p>
            <a:pPr marL="0" lvl="0" indent="0">
              <a:buNone/>
            </a:pPr>
            <a:r>
              <a:rPr lang="ja-JP" altLang="en-US" dirty="0" smtClean="0">
                <a:solidFill>
                  <a:schemeClr val="tx1"/>
                </a:solidFill>
              </a:rPr>
              <a:t>・グローバル教育センターホームページ</a:t>
            </a:r>
            <a:r>
              <a:rPr lang="en-US" altLang="ja-JP" dirty="0" smtClean="0">
                <a:solidFill>
                  <a:schemeClr val="tx1"/>
                </a:solidFill>
              </a:rPr>
              <a:t>http</a:t>
            </a:r>
            <a:r>
              <a:rPr lang="en-US" altLang="ja-JP" dirty="0">
                <a:solidFill>
                  <a:schemeClr val="tx1"/>
                </a:solidFill>
              </a:rPr>
              <a:t>://www.global.hosei.ac.jp/programs/oncampus/erp/ </a:t>
            </a:r>
            <a:r>
              <a:rPr lang="ja-JP" altLang="en-US" dirty="0" smtClean="0">
                <a:solidFill>
                  <a:schemeClr val="tx1"/>
                </a:solidFill>
              </a:rPr>
              <a:t>掲載</a:t>
            </a:r>
            <a:r>
              <a:rPr lang="ja-JP" altLang="en-US" dirty="0">
                <a:solidFill>
                  <a:schemeClr val="tx1"/>
                </a:solidFill>
              </a:rPr>
              <a:t>の</a:t>
            </a:r>
            <a:r>
              <a:rPr lang="ja-JP" altLang="ja-JP" dirty="0" smtClean="0">
                <a:solidFill>
                  <a:schemeClr val="tx1"/>
                </a:solidFill>
              </a:rPr>
              <a:t>「</a:t>
            </a:r>
            <a:r>
              <a:rPr lang="en-US" altLang="ja-JP" dirty="0">
                <a:solidFill>
                  <a:schemeClr val="tx1"/>
                </a:solidFill>
              </a:rPr>
              <a:t>ERP</a:t>
            </a:r>
            <a:r>
              <a:rPr lang="ja-JP" altLang="ja-JP" dirty="0">
                <a:solidFill>
                  <a:schemeClr val="tx1"/>
                </a:solidFill>
              </a:rPr>
              <a:t>受講希望者スコア照会フォーム」に必要事項を記入し</a:t>
            </a:r>
            <a:r>
              <a:rPr lang="ja-JP" altLang="ja-JP" dirty="0" smtClean="0">
                <a:solidFill>
                  <a:schemeClr val="tx1"/>
                </a:solidFill>
              </a:rPr>
              <a:t>、照会</a:t>
            </a:r>
            <a:r>
              <a:rPr lang="ja-JP" altLang="ja-JP" dirty="0">
                <a:solidFill>
                  <a:schemeClr val="tx1"/>
                </a:solidFill>
              </a:rPr>
              <a:t>したいテストを実施した部局の窓口（所属学部窓口またはグローバル教育センター）に原則メールで問い合わせをしてください</a:t>
            </a:r>
            <a:r>
              <a:rPr lang="ja-JP" altLang="ja-JP" dirty="0" smtClean="0">
                <a:solidFill>
                  <a:schemeClr val="tx1"/>
                </a:solidFill>
              </a:rPr>
              <a:t>。スコア</a:t>
            </a:r>
            <a:r>
              <a:rPr lang="ja-JP" altLang="ja-JP" dirty="0">
                <a:solidFill>
                  <a:schemeClr val="tx1"/>
                </a:solidFill>
              </a:rPr>
              <a:t>が記入され、返却</a:t>
            </a:r>
            <a:r>
              <a:rPr lang="ja-JP" altLang="ja-JP" dirty="0" smtClean="0">
                <a:solidFill>
                  <a:schemeClr val="tx1"/>
                </a:solidFill>
              </a:rPr>
              <a:t>されます。</a:t>
            </a:r>
            <a:endParaRPr lang="en-US" altLang="ja-JP" dirty="0">
              <a:solidFill>
                <a:schemeClr val="tx1"/>
              </a:solidFill>
            </a:endParaRPr>
          </a:p>
          <a:p>
            <a:pPr marL="0" lvl="0" indent="0">
              <a:buNone/>
            </a:pPr>
            <a:endParaRPr lang="en-US" altLang="ja-JP" dirty="0">
              <a:solidFill>
                <a:schemeClr val="tx1"/>
              </a:solidFill>
            </a:endParaRPr>
          </a:p>
          <a:p>
            <a:pPr marL="0" lvl="0" indent="0">
              <a:buNone/>
            </a:pPr>
            <a:r>
              <a:rPr lang="ja-JP" altLang="en-US" dirty="0">
                <a:solidFill>
                  <a:schemeClr val="tx1"/>
                </a:solidFill>
              </a:rPr>
              <a:t>・</a:t>
            </a:r>
            <a:r>
              <a:rPr lang="ja-JP" altLang="ja-JP" dirty="0" smtClean="0">
                <a:solidFill>
                  <a:schemeClr val="tx1"/>
                </a:solidFill>
              </a:rPr>
              <a:t>事務</a:t>
            </a:r>
            <a:r>
              <a:rPr lang="ja-JP" altLang="ja-JP" dirty="0">
                <a:solidFill>
                  <a:schemeClr val="tx1"/>
                </a:solidFill>
              </a:rPr>
              <a:t>担当者によりスコアが記入された「</a:t>
            </a:r>
            <a:r>
              <a:rPr lang="en-US" altLang="ja-JP" dirty="0">
                <a:solidFill>
                  <a:schemeClr val="tx1"/>
                </a:solidFill>
              </a:rPr>
              <a:t>ERP</a:t>
            </a:r>
            <a:r>
              <a:rPr lang="ja-JP" altLang="ja-JP" dirty="0">
                <a:solidFill>
                  <a:schemeClr val="tx1"/>
                </a:solidFill>
              </a:rPr>
              <a:t>受講希望者スコア照会フォーム」を、画像または</a:t>
            </a:r>
            <a:r>
              <a:rPr lang="en-US" altLang="ja-JP" dirty="0">
                <a:solidFill>
                  <a:schemeClr val="tx1"/>
                </a:solidFill>
              </a:rPr>
              <a:t>PDF</a:t>
            </a:r>
            <a:r>
              <a:rPr lang="ja-JP" altLang="ja-JP" dirty="0">
                <a:solidFill>
                  <a:schemeClr val="tx1"/>
                </a:solidFill>
              </a:rPr>
              <a:t>ファイル形式でウェブ申し込み時に添付して</a:t>
            </a:r>
            <a:r>
              <a:rPr lang="ja-JP" altLang="ja-JP" dirty="0" smtClean="0">
                <a:solidFill>
                  <a:schemeClr val="tx1"/>
                </a:solidFill>
              </a:rPr>
              <a:t>ください</a:t>
            </a:r>
            <a:r>
              <a:rPr lang="ja-JP" altLang="en-US" dirty="0">
                <a:solidFill>
                  <a:schemeClr val="tx1"/>
                </a:solidFill>
              </a:rPr>
              <a:t>（</a:t>
            </a:r>
            <a:r>
              <a:rPr lang="ja-JP" altLang="ja-JP" dirty="0" smtClean="0">
                <a:solidFill>
                  <a:schemeClr val="tx1"/>
                </a:solidFill>
              </a:rPr>
              <a:t>過去</a:t>
            </a:r>
            <a:r>
              <a:rPr lang="en-US" altLang="ja-JP" dirty="0">
                <a:solidFill>
                  <a:schemeClr val="tx1"/>
                </a:solidFill>
              </a:rPr>
              <a:t>2</a:t>
            </a:r>
            <a:r>
              <a:rPr lang="ja-JP" altLang="ja-JP" dirty="0">
                <a:solidFill>
                  <a:schemeClr val="tx1"/>
                </a:solidFill>
              </a:rPr>
              <a:t>年以内のものに限り</a:t>
            </a:r>
            <a:r>
              <a:rPr lang="ja-JP" altLang="ja-JP" dirty="0" smtClean="0">
                <a:solidFill>
                  <a:schemeClr val="tx1"/>
                </a:solidFill>
              </a:rPr>
              <a:t>有効</a:t>
            </a:r>
            <a:r>
              <a:rPr lang="ja-JP" altLang="en-US" dirty="0" smtClean="0">
                <a:solidFill>
                  <a:schemeClr val="tx1"/>
                </a:solidFill>
              </a:rPr>
              <a:t>）</a:t>
            </a:r>
            <a:r>
              <a:rPr lang="ja-JP" altLang="en-US" dirty="0">
                <a:solidFill>
                  <a:schemeClr val="tx1"/>
                </a:solidFill>
              </a:rPr>
              <a:t>。</a:t>
            </a:r>
            <a:endParaRPr lang="ja-JP" altLang="ja-JP" dirty="0">
              <a:solidFill>
                <a:schemeClr val="tx1"/>
              </a:solidFill>
            </a:endParaRPr>
          </a:p>
          <a:p>
            <a:pPr marL="0" indent="0">
              <a:lnSpc>
                <a:spcPct val="120000"/>
              </a:lnSpc>
              <a:buNone/>
            </a:pPr>
            <a:endParaRPr lang="en-US" altLang="ja-JP" sz="1400" dirty="0" smtClean="0">
              <a:solidFill>
                <a:schemeClr val="tx1"/>
              </a:solidFill>
            </a:endParaRPr>
          </a:p>
          <a:p>
            <a:pPr marL="0" indent="0">
              <a:lnSpc>
                <a:spcPct val="120000"/>
              </a:lnSpc>
              <a:buNone/>
            </a:pPr>
            <a:endParaRPr lang="en-US" altLang="ja-JP" sz="1400" dirty="0">
              <a:solidFill>
                <a:schemeClr val="tx1"/>
              </a:solidFill>
            </a:endParaRPr>
          </a:p>
          <a:p>
            <a:pPr marL="0" indent="0">
              <a:lnSpc>
                <a:spcPct val="120000"/>
              </a:lnSpc>
              <a:buNone/>
            </a:pPr>
            <a:endParaRPr lang="en-US" altLang="ja-JP" sz="1400" dirty="0" smtClean="0">
              <a:solidFill>
                <a:schemeClr val="tx1"/>
              </a:solidFill>
            </a:endParaRPr>
          </a:p>
          <a:p>
            <a:pPr marL="0" indent="0">
              <a:lnSpc>
                <a:spcPct val="120000"/>
              </a:lnSpc>
              <a:buNone/>
            </a:pPr>
            <a:endParaRPr lang="en-US" altLang="ja-JP" sz="1400" dirty="0">
              <a:solidFill>
                <a:schemeClr val="tx1"/>
              </a:solidFill>
            </a:endParaRPr>
          </a:p>
          <a:p>
            <a:pPr marL="0" indent="0">
              <a:lnSpc>
                <a:spcPct val="120000"/>
              </a:lnSpc>
              <a:buNone/>
            </a:pPr>
            <a:endParaRPr lang="en-US" altLang="ja-JP" sz="1400" dirty="0" smtClean="0">
              <a:solidFill>
                <a:schemeClr val="tx1"/>
              </a:solidFill>
            </a:endParaRPr>
          </a:p>
          <a:p>
            <a:pPr marL="0" indent="0">
              <a:lnSpc>
                <a:spcPct val="120000"/>
              </a:lnSpc>
              <a:buNone/>
            </a:pPr>
            <a:endParaRPr lang="en-US" altLang="ja-JP" sz="1400" dirty="0">
              <a:solidFill>
                <a:schemeClr val="tx1"/>
              </a:solidFill>
            </a:endParaRPr>
          </a:p>
          <a:p>
            <a:pPr marL="0" indent="0">
              <a:lnSpc>
                <a:spcPct val="120000"/>
              </a:lnSpc>
              <a:buNone/>
            </a:pPr>
            <a:endParaRPr lang="en-US" altLang="ja-JP" sz="1400" dirty="0" smtClean="0">
              <a:solidFill>
                <a:schemeClr val="tx1"/>
              </a:solidFill>
            </a:endParaRPr>
          </a:p>
          <a:p>
            <a:pPr marL="0" indent="0">
              <a:lnSpc>
                <a:spcPct val="120000"/>
              </a:lnSpc>
              <a:buNone/>
            </a:pPr>
            <a:endParaRPr lang="en-US" altLang="ja-JP" sz="1400" dirty="0" smtClean="0">
              <a:solidFill>
                <a:schemeClr val="tx1"/>
              </a:solidFill>
            </a:endParaRPr>
          </a:p>
        </p:txBody>
      </p:sp>
      <p:sp>
        <p:nvSpPr>
          <p:cNvPr id="2" name="スライド番号プレースホルダ 1"/>
          <p:cNvSpPr>
            <a:spLocks noGrp="1"/>
          </p:cNvSpPr>
          <p:nvPr>
            <p:ph type="sldNum" sz="quarter" idx="12"/>
          </p:nvPr>
        </p:nvSpPr>
        <p:spPr/>
        <p:txBody>
          <a:bodyPr/>
          <a:lstStyle/>
          <a:p>
            <a:pPr>
              <a:defRPr/>
            </a:pPr>
            <a:fld id="{F81D7EBC-1D7A-4CB6-A6DC-F06B3E210253}" type="slidenum">
              <a:rPr lang="ja-JP" altLang="en-US" smtClean="0"/>
              <a:pPr>
                <a:defRPr/>
              </a:pPr>
              <a:t>10</a:t>
            </a:fld>
            <a:endParaRPr lang="ja-JP" altLang="en-US"/>
          </a:p>
        </p:txBody>
      </p:sp>
      <p:sp>
        <p:nvSpPr>
          <p:cNvPr id="9" name="Rectangle 2"/>
          <p:cNvSpPr>
            <a:spLocks noChangeArrowheads="1"/>
          </p:cNvSpPr>
          <p:nvPr/>
        </p:nvSpPr>
        <p:spPr bwMode="auto">
          <a:xfrm>
            <a:off x="350848" y="2995764"/>
            <a:ext cx="10071090" cy="115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102542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50" y="421595"/>
            <a:ext cx="8229600" cy="725714"/>
          </a:xfrm>
        </p:spPr>
        <p:txBody>
          <a:bodyPr/>
          <a:lstStyle/>
          <a:p>
            <a:r>
              <a:rPr lang="ja-JP" altLang="en-US" sz="2800" b="1" dirty="0">
                <a:solidFill>
                  <a:schemeClr val="tx2"/>
                </a:solidFill>
              </a:rPr>
              <a:t>ＥＲＰ受講申し込みの前に</a:t>
            </a:r>
            <a:endParaRPr kumimoji="1" lang="ja-JP" altLang="en-US" sz="2800" b="1" dirty="0">
              <a:solidFill>
                <a:schemeClr val="tx2"/>
              </a:solidFill>
            </a:endParaRPr>
          </a:p>
        </p:txBody>
      </p:sp>
      <p:sp>
        <p:nvSpPr>
          <p:cNvPr id="5" name="スライド番号プレースホルダ 4"/>
          <p:cNvSpPr>
            <a:spLocks noGrp="1"/>
          </p:cNvSpPr>
          <p:nvPr>
            <p:ph type="sldNum" sz="quarter" idx="12"/>
          </p:nvPr>
        </p:nvSpPr>
        <p:spPr/>
        <p:txBody>
          <a:bodyPr/>
          <a:lstStyle/>
          <a:p>
            <a:pPr>
              <a:defRPr/>
            </a:pPr>
            <a:fld id="{41231846-069B-4C1D-B570-7BAB42836DC8}" type="slidenum">
              <a:rPr lang="ja-JP" altLang="en-US" smtClean="0"/>
              <a:pPr>
                <a:defRPr/>
              </a:pPr>
              <a:t>2</a:t>
            </a:fld>
            <a:endParaRPr lang="ja-JP" altLang="en-US"/>
          </a:p>
        </p:txBody>
      </p:sp>
      <p:sp>
        <p:nvSpPr>
          <p:cNvPr id="7" name="タイトル 1"/>
          <p:cNvSpPr txBox="1">
            <a:spLocks/>
          </p:cNvSpPr>
          <p:nvPr/>
        </p:nvSpPr>
        <p:spPr>
          <a:xfrm>
            <a:off x="435427" y="2184867"/>
            <a:ext cx="8418287" cy="36498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lnSpc>
                <a:spcPct val="150000"/>
              </a:lnSpc>
              <a:spcAft>
                <a:spcPts val="0"/>
              </a:spcAft>
            </a:pPr>
            <a:endParaRPr lang="en-US" altLang="ja-JP" sz="36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endParaRPr>
          </a:p>
          <a:p>
            <a:pPr algn="ctr" fontAlgn="auto">
              <a:lnSpc>
                <a:spcPct val="150000"/>
              </a:lnSpc>
              <a:spcAft>
                <a:spcPts val="0"/>
              </a:spcAft>
            </a:pPr>
            <a:endParaRPr lang="en-US" altLang="ja-JP" sz="36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endParaRPr>
          </a:p>
          <a:p>
            <a:pPr algn="ctr" fontAlgn="auto">
              <a:lnSpc>
                <a:spcPct val="150000"/>
              </a:lnSpc>
              <a:spcAft>
                <a:spcPts val="0"/>
              </a:spcAft>
            </a:pPr>
            <a:r>
              <a:rPr lang="ja-JP" altLang="en-US" sz="36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ＥＲＰの授業はシラバスに掲載されています。詳細については </a:t>
            </a:r>
            <a:r>
              <a:rPr lang="en-US" altLang="ja-JP" sz="36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Hoppii </a:t>
            </a:r>
            <a:r>
              <a:rPr lang="ja-JP" altLang="en-US" sz="36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にて</a:t>
            </a:r>
            <a:endParaRPr lang="en-US" altLang="ja-JP" sz="36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endParaRPr>
          </a:p>
          <a:p>
            <a:pPr algn="ctr" fontAlgn="auto">
              <a:lnSpc>
                <a:spcPct val="150000"/>
              </a:lnSpc>
              <a:spcAft>
                <a:spcPts val="0"/>
              </a:spcAft>
            </a:pPr>
            <a:r>
              <a:rPr lang="ja-JP" altLang="en-US" sz="36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受講</a:t>
            </a:r>
            <a:r>
              <a:rPr lang="ja-JP" altLang="en-US" sz="36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希望の授業</a:t>
            </a:r>
            <a:r>
              <a:rPr lang="ja-JP" altLang="en-US" sz="36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を「</a:t>
            </a:r>
            <a:r>
              <a:rPr lang="ja-JP" altLang="en-US" sz="36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仮登録」　し、</a:t>
            </a:r>
            <a:endParaRPr lang="en-US" altLang="ja-JP" sz="36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endParaRPr>
          </a:p>
          <a:p>
            <a:pPr algn="ctr" fontAlgn="auto">
              <a:lnSpc>
                <a:spcPct val="150000"/>
              </a:lnSpc>
              <a:spcAft>
                <a:spcPts val="0"/>
              </a:spcAft>
            </a:pPr>
            <a:r>
              <a:rPr lang="ja-JP" altLang="en-US" sz="36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授業内容を確認してください。</a:t>
            </a:r>
            <a:endParaRPr lang="en-US" altLang="ja-JP" sz="36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endParaRPr>
          </a:p>
          <a:p>
            <a:pPr algn="ctr" fontAlgn="auto">
              <a:lnSpc>
                <a:spcPct val="150000"/>
              </a:lnSpc>
              <a:spcAft>
                <a:spcPts val="0"/>
              </a:spcAft>
            </a:pPr>
            <a:r>
              <a:rPr lang="en-US" altLang="ja-JP" sz="36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
            </a:r>
            <a:br>
              <a:rPr lang="en-US" altLang="ja-JP" sz="36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br>
            <a:endParaRPr lang="ja-JP" altLang="en-US" sz="3600" dirty="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6" name="オーディオ 5">
            <a:hlinkClick r:id="" action="ppaction://media"/>
            <a:extLst>
              <a:ext uri="{FF2B5EF4-FFF2-40B4-BE49-F238E27FC236}">
                <a16:creationId xmlns:a16="http://schemas.microsoft.com/office/drawing/2014/main" id="{803F39EF-8AC4-4400-8BF8-8977C7376F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81851724"/>
      </p:ext>
    </p:extLst>
  </p:cSld>
  <p:clrMapOvr>
    <a:masterClrMapping/>
  </p:clrMapOvr>
  <mc:AlternateContent xmlns:mc="http://schemas.openxmlformats.org/markup-compatibility/2006" xmlns:p14="http://schemas.microsoft.com/office/powerpoint/2010/main">
    <mc:Choice Requires="p14">
      <p:transition spd="slow" p14:dur="2000" advTm="23287"/>
    </mc:Choice>
    <mc:Fallback xmlns="">
      <p:transition spd="slow" advTm="23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50" y="421595"/>
            <a:ext cx="8229600" cy="725714"/>
          </a:xfrm>
        </p:spPr>
        <p:txBody>
          <a:bodyPr/>
          <a:lstStyle/>
          <a:p>
            <a:r>
              <a:rPr lang="ja-JP" altLang="en-US" sz="2800" b="1" dirty="0">
                <a:solidFill>
                  <a:schemeClr val="tx2"/>
                </a:solidFill>
              </a:rPr>
              <a:t>受講申し込み</a:t>
            </a:r>
            <a:endParaRPr kumimoji="1" lang="ja-JP" altLang="en-US" sz="2800" b="1" dirty="0">
              <a:solidFill>
                <a:schemeClr val="tx2"/>
              </a:solidFill>
            </a:endParaRPr>
          </a:p>
        </p:txBody>
      </p:sp>
      <p:sp>
        <p:nvSpPr>
          <p:cNvPr id="5" name="スライド番号プレースホルダ 4"/>
          <p:cNvSpPr>
            <a:spLocks noGrp="1"/>
          </p:cNvSpPr>
          <p:nvPr>
            <p:ph type="sldNum" sz="quarter" idx="12"/>
          </p:nvPr>
        </p:nvSpPr>
        <p:spPr/>
        <p:txBody>
          <a:bodyPr/>
          <a:lstStyle/>
          <a:p>
            <a:pPr>
              <a:defRPr/>
            </a:pPr>
            <a:fld id="{41231846-069B-4C1D-B570-7BAB42836DC8}" type="slidenum">
              <a:rPr lang="ja-JP" altLang="en-US" smtClean="0"/>
              <a:pPr>
                <a:defRPr/>
              </a:pPr>
              <a:t>3</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878222131"/>
              </p:ext>
            </p:extLst>
          </p:nvPr>
        </p:nvGraphicFramePr>
        <p:xfrm>
          <a:off x="633479" y="1648187"/>
          <a:ext cx="7986881" cy="4482156"/>
        </p:xfrm>
        <a:graphic>
          <a:graphicData uri="http://schemas.openxmlformats.org/drawingml/2006/table">
            <a:tbl>
              <a:tblPr firstRow="1" firstCol="1" bandRow="1">
                <a:tableStyleId>{5C22544A-7EE6-4342-B048-85BDC9FD1C3A}</a:tableStyleId>
              </a:tblPr>
              <a:tblGrid>
                <a:gridCol w="2381916">
                  <a:extLst>
                    <a:ext uri="{9D8B030D-6E8A-4147-A177-3AD203B41FA5}">
                      <a16:colId xmlns:a16="http://schemas.microsoft.com/office/drawing/2014/main" val="20000"/>
                    </a:ext>
                  </a:extLst>
                </a:gridCol>
                <a:gridCol w="5604965">
                  <a:extLst>
                    <a:ext uri="{9D8B030D-6E8A-4147-A177-3AD203B41FA5}">
                      <a16:colId xmlns:a16="http://schemas.microsoft.com/office/drawing/2014/main" val="20001"/>
                    </a:ext>
                  </a:extLst>
                </a:gridCol>
              </a:tblGrid>
              <a:tr h="1584965">
                <a:tc>
                  <a:txBody>
                    <a:bodyPr/>
                    <a:lstStyle/>
                    <a:p>
                      <a:pPr algn="ctr">
                        <a:lnSpc>
                          <a:spcPts val="1400"/>
                        </a:lnSpc>
                        <a:spcAft>
                          <a:spcPts val="0"/>
                        </a:spcAft>
                      </a:pPr>
                      <a:r>
                        <a:rPr lang="ja-JP" sz="1600" kern="100" dirty="0">
                          <a:effectLst/>
                        </a:rPr>
                        <a:t>受講申込み方法</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tcPr>
                </a:tc>
                <a:tc>
                  <a:txBody>
                    <a:bodyPr/>
                    <a:lstStyle/>
                    <a:p>
                      <a:pPr algn="ctr">
                        <a:lnSpc>
                          <a:spcPct val="100000"/>
                        </a:lnSpc>
                        <a:spcAft>
                          <a:spcPts val="0"/>
                        </a:spcAft>
                      </a:pPr>
                      <a:r>
                        <a:rPr lang="en-US" sz="1600" kern="100" dirty="0">
                          <a:solidFill>
                            <a:schemeClr val="tx1"/>
                          </a:solidFill>
                          <a:effectLst/>
                          <a:latin typeface="+mn-lt"/>
                        </a:rPr>
                        <a:t>ERP</a:t>
                      </a:r>
                      <a:r>
                        <a:rPr lang="ja-JP" sz="1600" kern="100" dirty="0">
                          <a:solidFill>
                            <a:schemeClr val="tx1"/>
                          </a:solidFill>
                          <a:effectLst/>
                          <a:latin typeface="+mn-lt"/>
                        </a:rPr>
                        <a:t>受講申込み専用サイト</a:t>
                      </a:r>
                    </a:p>
                    <a:p>
                      <a:pPr algn="ctr">
                        <a:lnSpc>
                          <a:spcPct val="100000"/>
                        </a:lnSpc>
                        <a:spcAft>
                          <a:spcPts val="0"/>
                        </a:spcAft>
                      </a:pPr>
                      <a:r>
                        <a:rPr lang="en-US" sz="2000" u="sng" kern="100" dirty="0">
                          <a:solidFill>
                            <a:schemeClr val="tx1"/>
                          </a:solidFill>
                          <a:effectLst/>
                          <a:latin typeface="+mn-lt"/>
                          <a:hlinkClick r:id="rId5"/>
                        </a:rPr>
                        <a:t>https://www.event-u.jp/erp/</a:t>
                      </a:r>
                      <a:r>
                        <a:rPr lang="ja-JP" sz="1600" kern="100" dirty="0">
                          <a:solidFill>
                            <a:schemeClr val="tx1"/>
                          </a:solidFill>
                          <a:effectLst/>
                          <a:latin typeface="+mn-lt"/>
                        </a:rPr>
                        <a:t>　で手続き</a:t>
                      </a:r>
                      <a:endParaRPr lang="ja-JP" sz="1600" kern="100" dirty="0">
                        <a:solidFill>
                          <a:schemeClr val="tx1"/>
                        </a:solidFill>
                        <a:effectLst/>
                        <a:latin typeface="+mn-lt"/>
                        <a:ea typeface="メイリオ" panose="020B0604030504040204" pitchFamily="50" charset="-128"/>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1500651">
                <a:tc>
                  <a:txBody>
                    <a:bodyPr/>
                    <a:lstStyle/>
                    <a:p>
                      <a:pPr algn="ctr">
                        <a:lnSpc>
                          <a:spcPts val="1400"/>
                        </a:lnSpc>
                        <a:spcAft>
                          <a:spcPts val="0"/>
                        </a:spcAft>
                      </a:pPr>
                      <a:r>
                        <a:rPr lang="ja-JP" sz="1600" kern="100" dirty="0">
                          <a:effectLst/>
                        </a:rPr>
                        <a:t>受講申込み期間</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tcPr>
                </a:tc>
                <a:tc>
                  <a:txBody>
                    <a:bodyPr/>
                    <a:lstStyle/>
                    <a:p>
                      <a:pPr algn="ctr">
                        <a:lnSpc>
                          <a:spcPts val="1400"/>
                        </a:lnSpc>
                        <a:spcAft>
                          <a:spcPts val="0"/>
                        </a:spcAft>
                      </a:pPr>
                      <a:r>
                        <a:rPr lang="en-US" altLang="ja-JP" sz="1800" b="1" kern="100" dirty="0" smtClean="0">
                          <a:effectLst/>
                          <a:latin typeface="+mn-lt"/>
                        </a:rPr>
                        <a:t>9</a:t>
                      </a:r>
                      <a:r>
                        <a:rPr lang="ja-JP" sz="1800" b="1" kern="100" dirty="0" smtClean="0">
                          <a:effectLst/>
                          <a:latin typeface="+mn-lt"/>
                        </a:rPr>
                        <a:t>月</a:t>
                      </a:r>
                      <a:r>
                        <a:rPr lang="en-US" altLang="ja-JP" sz="1800" b="1" kern="100" dirty="0" smtClean="0">
                          <a:effectLst/>
                          <a:latin typeface="+mn-lt"/>
                        </a:rPr>
                        <a:t>18</a:t>
                      </a:r>
                      <a:r>
                        <a:rPr lang="ja-JP" sz="1800" b="1" kern="100" dirty="0" smtClean="0">
                          <a:effectLst/>
                          <a:latin typeface="+mn-lt"/>
                        </a:rPr>
                        <a:t>日（</a:t>
                      </a:r>
                      <a:r>
                        <a:rPr lang="ja-JP" altLang="en-US" sz="1800" b="1" kern="100" dirty="0" smtClean="0">
                          <a:effectLst/>
                          <a:latin typeface="+mn-lt"/>
                        </a:rPr>
                        <a:t>金</a:t>
                      </a:r>
                      <a:r>
                        <a:rPr lang="ja-JP" sz="1800" b="1" kern="100" dirty="0" smtClean="0">
                          <a:effectLst/>
                          <a:latin typeface="+mn-lt"/>
                        </a:rPr>
                        <a:t>）</a:t>
                      </a:r>
                      <a:r>
                        <a:rPr lang="ja-JP" sz="1800" b="1" kern="100" dirty="0">
                          <a:effectLst/>
                          <a:latin typeface="+mn-lt"/>
                        </a:rPr>
                        <a:t>～</a:t>
                      </a:r>
                      <a:r>
                        <a:rPr lang="en-US" sz="1800" b="1" kern="100" dirty="0">
                          <a:effectLst/>
                          <a:latin typeface="+mn-lt"/>
                        </a:rPr>
                        <a:t> </a:t>
                      </a:r>
                      <a:r>
                        <a:rPr lang="en-US" altLang="ja-JP" sz="1800" b="1" kern="100" dirty="0" smtClean="0">
                          <a:solidFill>
                            <a:srgbClr val="FF0000"/>
                          </a:solidFill>
                          <a:effectLst/>
                          <a:latin typeface="+mn-lt"/>
                        </a:rPr>
                        <a:t>9</a:t>
                      </a:r>
                      <a:r>
                        <a:rPr lang="ja-JP" sz="1800" b="1" kern="100" dirty="0" smtClean="0">
                          <a:solidFill>
                            <a:srgbClr val="FF0000"/>
                          </a:solidFill>
                          <a:effectLst/>
                          <a:latin typeface="+mn-lt"/>
                        </a:rPr>
                        <a:t>月</a:t>
                      </a:r>
                      <a:r>
                        <a:rPr lang="en-US" altLang="ja-JP" sz="1800" b="1" kern="100" dirty="0" smtClean="0">
                          <a:solidFill>
                            <a:srgbClr val="FF0000"/>
                          </a:solidFill>
                          <a:effectLst/>
                          <a:latin typeface="+mn-lt"/>
                        </a:rPr>
                        <a:t>24</a:t>
                      </a:r>
                      <a:r>
                        <a:rPr lang="ja-JP" sz="1800" b="1" kern="100" dirty="0" smtClean="0">
                          <a:solidFill>
                            <a:srgbClr val="FF0000"/>
                          </a:solidFill>
                          <a:effectLst/>
                          <a:latin typeface="+mn-lt"/>
                        </a:rPr>
                        <a:t>日（</a:t>
                      </a:r>
                      <a:r>
                        <a:rPr lang="ja-JP" altLang="en-US" sz="1800" b="1" kern="100" dirty="0">
                          <a:solidFill>
                            <a:srgbClr val="FF0000"/>
                          </a:solidFill>
                          <a:effectLst/>
                          <a:latin typeface="+mn-lt"/>
                        </a:rPr>
                        <a:t>木</a:t>
                      </a:r>
                      <a:r>
                        <a:rPr lang="ja-JP" sz="1800" b="1" kern="100" dirty="0" smtClean="0">
                          <a:solidFill>
                            <a:srgbClr val="FF0000"/>
                          </a:solidFill>
                          <a:effectLst/>
                          <a:latin typeface="+mn-lt"/>
                        </a:rPr>
                        <a:t>）</a:t>
                      </a:r>
                      <a:r>
                        <a:rPr lang="en-US" sz="1800" b="1" kern="100" dirty="0">
                          <a:solidFill>
                            <a:srgbClr val="FF0000"/>
                          </a:solidFill>
                          <a:effectLst/>
                          <a:latin typeface="+mn-lt"/>
                        </a:rPr>
                        <a:t>24</a:t>
                      </a:r>
                      <a:r>
                        <a:rPr lang="ja-JP" sz="1800" b="1" kern="100" dirty="0">
                          <a:solidFill>
                            <a:srgbClr val="FF0000"/>
                          </a:solidFill>
                          <a:effectLst/>
                          <a:latin typeface="+mn-lt"/>
                        </a:rPr>
                        <a:t>時 </a:t>
                      </a:r>
                      <a:r>
                        <a:rPr lang="ja-JP" sz="1600" kern="100" dirty="0" smtClean="0">
                          <a:effectLst/>
                          <a:latin typeface="+mn-lt"/>
                        </a:rPr>
                        <a:t>（</a:t>
                      </a:r>
                      <a:r>
                        <a:rPr lang="en-US" altLang="ja-JP" sz="1600" kern="100" dirty="0" smtClean="0">
                          <a:effectLst/>
                          <a:latin typeface="+mn-lt"/>
                        </a:rPr>
                        <a:t>9/24</a:t>
                      </a:r>
                      <a:r>
                        <a:rPr lang="ja-JP" sz="1600" kern="100" dirty="0" smtClean="0">
                          <a:effectLst/>
                          <a:latin typeface="+mn-lt"/>
                        </a:rPr>
                        <a:t>の</a:t>
                      </a:r>
                      <a:r>
                        <a:rPr lang="ja-JP" sz="1600" kern="100" dirty="0">
                          <a:effectLst/>
                          <a:latin typeface="+mn-lt"/>
                        </a:rPr>
                        <a:t>夜）</a:t>
                      </a:r>
                      <a:endParaRPr lang="ja-JP" sz="1600" kern="100" dirty="0">
                        <a:effectLst/>
                        <a:latin typeface="+mn-lt"/>
                        <a:ea typeface="メイリオ" panose="020B0604030504040204" pitchFamily="50" charset="-128"/>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1396540">
                <a:tc>
                  <a:txBody>
                    <a:bodyPr/>
                    <a:lstStyle/>
                    <a:p>
                      <a:pPr algn="ctr">
                        <a:lnSpc>
                          <a:spcPts val="1400"/>
                        </a:lnSpc>
                        <a:spcAft>
                          <a:spcPts val="0"/>
                        </a:spcAft>
                      </a:pPr>
                      <a:r>
                        <a:rPr lang="ja-JP" sz="1600" kern="100" dirty="0">
                          <a:effectLst/>
                        </a:rPr>
                        <a:t>受講可否の発表</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tcPr>
                </a:tc>
                <a:tc>
                  <a:txBody>
                    <a:bodyPr/>
                    <a:lstStyle/>
                    <a:p>
                      <a:pPr algn="ctr">
                        <a:lnSpc>
                          <a:spcPts val="1400"/>
                        </a:lnSpc>
                        <a:spcAft>
                          <a:spcPts val="0"/>
                        </a:spcAft>
                      </a:pPr>
                      <a:r>
                        <a:rPr lang="en-US" altLang="ja-JP" sz="1800" b="1" kern="100" dirty="0">
                          <a:solidFill>
                            <a:srgbClr val="FF0000"/>
                          </a:solidFill>
                          <a:effectLst/>
                          <a:latin typeface="+mn-lt"/>
                        </a:rPr>
                        <a:t>9</a:t>
                      </a:r>
                      <a:r>
                        <a:rPr lang="ja-JP" sz="1800" b="1" kern="100" dirty="0" smtClean="0">
                          <a:solidFill>
                            <a:srgbClr val="FF0000"/>
                          </a:solidFill>
                          <a:effectLst/>
                          <a:latin typeface="+mn-lt"/>
                        </a:rPr>
                        <a:t>月</a:t>
                      </a:r>
                      <a:r>
                        <a:rPr lang="en-US" altLang="ja-JP" sz="1800" b="1" kern="100" dirty="0">
                          <a:solidFill>
                            <a:srgbClr val="FF0000"/>
                          </a:solidFill>
                          <a:effectLst/>
                          <a:latin typeface="+mn-lt"/>
                        </a:rPr>
                        <a:t>28</a:t>
                      </a:r>
                      <a:r>
                        <a:rPr lang="ja-JP" sz="1800" b="1" kern="100" dirty="0">
                          <a:solidFill>
                            <a:srgbClr val="FF0000"/>
                          </a:solidFill>
                          <a:effectLst/>
                          <a:latin typeface="+mn-lt"/>
                        </a:rPr>
                        <a:t>日</a:t>
                      </a:r>
                      <a:r>
                        <a:rPr lang="ja-JP" sz="1800" b="1" kern="100" dirty="0" smtClean="0">
                          <a:solidFill>
                            <a:srgbClr val="FF0000"/>
                          </a:solidFill>
                          <a:effectLst/>
                          <a:latin typeface="+mn-lt"/>
                        </a:rPr>
                        <a:t>（</a:t>
                      </a:r>
                      <a:r>
                        <a:rPr lang="ja-JP" altLang="en-US" sz="1800" b="1" kern="100" dirty="0">
                          <a:solidFill>
                            <a:srgbClr val="FF0000"/>
                          </a:solidFill>
                          <a:effectLst/>
                          <a:latin typeface="+mn-lt"/>
                        </a:rPr>
                        <a:t>月</a:t>
                      </a:r>
                      <a:r>
                        <a:rPr lang="ja-JP" sz="1800" b="1" kern="100" dirty="0" smtClean="0">
                          <a:solidFill>
                            <a:srgbClr val="FF0000"/>
                          </a:solidFill>
                          <a:effectLst/>
                          <a:latin typeface="+mn-lt"/>
                        </a:rPr>
                        <a:t>）</a:t>
                      </a:r>
                      <a:r>
                        <a:rPr lang="ja-JP" sz="1800" b="1" kern="100" dirty="0">
                          <a:effectLst/>
                          <a:latin typeface="+mn-lt"/>
                        </a:rPr>
                        <a:t>中にメールで受講可否を通知</a:t>
                      </a:r>
                      <a:endParaRPr lang="ja-JP" sz="1800" b="1" kern="100" dirty="0">
                        <a:effectLst/>
                        <a:latin typeface="+mn-lt"/>
                        <a:ea typeface="メイリオ" panose="020B0604030504040204" pitchFamily="50" charset="-128"/>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bl>
          </a:graphicData>
        </a:graphic>
      </p:graphicFrame>
      <p:pic>
        <p:nvPicPr>
          <p:cNvPr id="3" name="オーディオ 2">
            <a:hlinkClick r:id="" action="ppaction://media"/>
            <a:extLst>
              <a:ext uri="{FF2B5EF4-FFF2-40B4-BE49-F238E27FC236}">
                <a16:creationId xmlns:a16="http://schemas.microsoft.com/office/drawing/2014/main" id="{E5203DB9-6B92-44BF-B3E2-04A6E087B2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079"/>
    </mc:Choice>
    <mc:Fallback xmlns="">
      <p:transition spd="slow" advTm="340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50" y="421595"/>
            <a:ext cx="8229600" cy="725714"/>
          </a:xfrm>
        </p:spPr>
        <p:txBody>
          <a:bodyPr/>
          <a:lstStyle/>
          <a:p>
            <a:r>
              <a:rPr lang="ja-JP" altLang="en-US" sz="2800" b="1" dirty="0">
                <a:solidFill>
                  <a:schemeClr val="tx2"/>
                </a:solidFill>
              </a:rPr>
              <a:t>受講申し込み</a:t>
            </a:r>
            <a:endParaRPr kumimoji="1" lang="ja-JP" altLang="en-US" sz="2800" b="1" dirty="0">
              <a:solidFill>
                <a:schemeClr val="tx2"/>
              </a:solidFill>
            </a:endParaRPr>
          </a:p>
        </p:txBody>
      </p:sp>
      <p:sp>
        <p:nvSpPr>
          <p:cNvPr id="5" name="スライド番号プレースホルダ 4"/>
          <p:cNvSpPr>
            <a:spLocks noGrp="1"/>
          </p:cNvSpPr>
          <p:nvPr>
            <p:ph type="sldNum" sz="quarter" idx="12"/>
          </p:nvPr>
        </p:nvSpPr>
        <p:spPr/>
        <p:txBody>
          <a:bodyPr/>
          <a:lstStyle/>
          <a:p>
            <a:pPr>
              <a:defRPr/>
            </a:pPr>
            <a:fld id="{41231846-069B-4C1D-B570-7BAB42836DC8}" type="slidenum">
              <a:rPr lang="ja-JP" altLang="en-US" smtClean="0"/>
              <a:pPr>
                <a:defRPr/>
              </a:pPr>
              <a:t>4</a:t>
            </a:fld>
            <a:endParaRPr lang="ja-JP" altLang="en-US"/>
          </a:p>
        </p:txBody>
      </p:sp>
      <p:sp>
        <p:nvSpPr>
          <p:cNvPr id="6" name="角丸四角形 5"/>
          <p:cNvSpPr/>
          <p:nvPr/>
        </p:nvSpPr>
        <p:spPr>
          <a:xfrm>
            <a:off x="839096" y="1582057"/>
            <a:ext cx="7164593" cy="41732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申込には</a:t>
            </a:r>
            <a:r>
              <a:rPr kumimoji="1" lang="en-US" altLang="ja-JP" sz="2800" b="1" dirty="0"/>
              <a:t>2018</a:t>
            </a:r>
            <a:r>
              <a:rPr kumimoji="1" lang="ja-JP" altLang="en-US" sz="2800" b="1" dirty="0" smtClean="0"/>
              <a:t>年</a:t>
            </a:r>
            <a:r>
              <a:rPr lang="en-US" altLang="ja-JP" sz="2800" b="1" dirty="0"/>
              <a:t>9</a:t>
            </a:r>
            <a:r>
              <a:rPr kumimoji="1" lang="ja-JP" altLang="en-US" sz="2800" b="1" dirty="0" smtClean="0"/>
              <a:t>月</a:t>
            </a:r>
            <a:r>
              <a:rPr kumimoji="1" lang="ja-JP" altLang="en-US" sz="2800" b="1" dirty="0"/>
              <a:t>以降の英語テストの</a:t>
            </a:r>
            <a:endParaRPr kumimoji="1" lang="en-US" altLang="ja-JP" sz="2800" b="1" dirty="0"/>
          </a:p>
          <a:p>
            <a:pPr algn="ctr"/>
            <a:r>
              <a:rPr kumimoji="1" lang="ja-JP" altLang="en-US" sz="2800" b="1" dirty="0"/>
              <a:t>添付が必要です。</a:t>
            </a:r>
            <a:endParaRPr kumimoji="1" lang="en-US" altLang="ja-JP" sz="2800" b="1" dirty="0"/>
          </a:p>
          <a:p>
            <a:pPr algn="ctr"/>
            <a:r>
              <a:rPr lang="ja-JP" altLang="en-US" sz="2800" b="1" dirty="0"/>
              <a:t>証明書の</a:t>
            </a:r>
            <a:r>
              <a:rPr lang="en-US" altLang="ja-JP" sz="2800" b="1" dirty="0"/>
              <a:t>PDF</a:t>
            </a:r>
            <a:r>
              <a:rPr lang="ja-JP" altLang="en-US" sz="2800" b="1" dirty="0"/>
              <a:t>または写真画像も受付可。</a:t>
            </a:r>
            <a:endParaRPr lang="en-US" altLang="ja-JP" sz="2800" b="1" dirty="0"/>
          </a:p>
          <a:p>
            <a:pPr algn="ctr"/>
            <a:endParaRPr lang="en-US" altLang="ja-JP" sz="2800" b="1" dirty="0"/>
          </a:p>
          <a:p>
            <a:pPr algn="ctr"/>
            <a:r>
              <a:rPr lang="ja-JP" altLang="en-US" sz="3600" b="1" dirty="0">
                <a:solidFill>
                  <a:srgbClr val="FFFF00"/>
                </a:solidFill>
              </a:rPr>
              <a:t>①</a:t>
            </a:r>
            <a:r>
              <a:rPr kumimoji="1" lang="ja-JP" altLang="en-US" sz="3600" b="1" dirty="0">
                <a:solidFill>
                  <a:srgbClr val="FFFF00"/>
                </a:solidFill>
              </a:rPr>
              <a:t>氏名②テスト受検日③</a:t>
            </a:r>
            <a:r>
              <a:rPr lang="ja-JP" altLang="en-US" sz="3600" b="1" dirty="0">
                <a:solidFill>
                  <a:srgbClr val="FFFF00"/>
                </a:solidFill>
              </a:rPr>
              <a:t>点数</a:t>
            </a:r>
            <a:endParaRPr kumimoji="1" lang="en-US" altLang="ja-JP" sz="3600" b="1" dirty="0">
              <a:solidFill>
                <a:srgbClr val="FFFF00"/>
              </a:solidFill>
            </a:endParaRPr>
          </a:p>
          <a:p>
            <a:pPr algn="ctr"/>
            <a:r>
              <a:rPr kumimoji="1" lang="ja-JP" altLang="en-US" sz="2800" b="1" dirty="0"/>
              <a:t>の明記を確認の上、添付してください。</a:t>
            </a:r>
            <a:endParaRPr kumimoji="1" lang="en-US" altLang="ja-JP" sz="2800" b="1" dirty="0"/>
          </a:p>
        </p:txBody>
      </p:sp>
      <p:pic>
        <p:nvPicPr>
          <p:cNvPr id="11" name="オーディオ 10">
            <a:hlinkClick r:id="" action="ppaction://media"/>
            <a:extLst>
              <a:ext uri="{FF2B5EF4-FFF2-40B4-BE49-F238E27FC236}">
                <a16:creationId xmlns:a16="http://schemas.microsoft.com/office/drawing/2014/main" id="{B96C9C07-C8CE-4530-BD56-6D464094EB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986606867"/>
      </p:ext>
    </p:extLst>
  </p:cSld>
  <p:clrMapOvr>
    <a:masterClrMapping/>
  </p:clrMapOvr>
  <mc:AlternateContent xmlns:mc="http://schemas.openxmlformats.org/markup-compatibility/2006" xmlns:p14="http://schemas.microsoft.com/office/powerpoint/2010/main">
    <mc:Choice Requires="p14">
      <p:transition spd="slow" p14:dur="2000" advTm="72268"/>
    </mc:Choice>
    <mc:Fallback xmlns="">
      <p:transition spd="slow" advTm="72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960" y="427038"/>
            <a:ext cx="8229600" cy="731202"/>
          </a:xfrm>
        </p:spPr>
        <p:txBody>
          <a:bodyPr/>
          <a:lstStyle/>
          <a:p>
            <a:r>
              <a:rPr kumimoji="1" lang="ja-JP" altLang="en-US" sz="2800" b="1" dirty="0">
                <a:solidFill>
                  <a:schemeClr val="tx2"/>
                </a:solidFill>
              </a:rPr>
              <a:t>受講資格</a:t>
            </a:r>
          </a:p>
        </p:txBody>
      </p:sp>
      <p:sp>
        <p:nvSpPr>
          <p:cNvPr id="5" name="スライド番号プレースホルダ 4"/>
          <p:cNvSpPr>
            <a:spLocks noGrp="1"/>
          </p:cNvSpPr>
          <p:nvPr>
            <p:ph type="sldNum" sz="quarter" idx="12"/>
          </p:nvPr>
        </p:nvSpPr>
        <p:spPr/>
        <p:txBody>
          <a:bodyPr/>
          <a:lstStyle/>
          <a:p>
            <a:pPr>
              <a:defRPr/>
            </a:pPr>
            <a:fld id="{41231846-069B-4C1D-B570-7BAB42836DC8}" type="slidenum">
              <a:rPr lang="ja-JP" altLang="en-US" smtClean="0"/>
              <a:pPr>
                <a:defRPr/>
              </a:pPr>
              <a:t>5</a:t>
            </a:fld>
            <a:endParaRPr lang="ja-JP" altLang="en-US"/>
          </a:p>
        </p:txBody>
      </p:sp>
      <p:sp>
        <p:nvSpPr>
          <p:cNvPr id="4" name="Rectangle 1"/>
          <p:cNvSpPr>
            <a:spLocks noChangeArrowheads="1"/>
          </p:cNvSpPr>
          <p:nvPr/>
        </p:nvSpPr>
        <p:spPr bwMode="auto">
          <a:xfrm>
            <a:off x="628650" y="3595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2"/>
          <p:cNvSpPr>
            <a:spLocks noChangeArrowheads="1"/>
          </p:cNvSpPr>
          <p:nvPr/>
        </p:nvSpPr>
        <p:spPr bwMode="auto">
          <a:xfrm>
            <a:off x="2671763" y="3392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2668140682"/>
              </p:ext>
            </p:extLst>
          </p:nvPr>
        </p:nvGraphicFramePr>
        <p:xfrm>
          <a:off x="441960" y="1583473"/>
          <a:ext cx="8473443" cy="4493942"/>
        </p:xfrm>
        <a:graphic>
          <a:graphicData uri="http://schemas.openxmlformats.org/drawingml/2006/table">
            <a:tbl>
              <a:tblPr firstRow="1" firstCol="1" bandRow="1"/>
              <a:tblGrid>
                <a:gridCol w="440480">
                  <a:extLst>
                    <a:ext uri="{9D8B030D-6E8A-4147-A177-3AD203B41FA5}">
                      <a16:colId xmlns:a16="http://schemas.microsoft.com/office/drawing/2014/main" val="990732748"/>
                    </a:ext>
                  </a:extLst>
                </a:gridCol>
                <a:gridCol w="2411677">
                  <a:extLst>
                    <a:ext uri="{9D8B030D-6E8A-4147-A177-3AD203B41FA5}">
                      <a16:colId xmlns:a16="http://schemas.microsoft.com/office/drawing/2014/main" val="2632190847"/>
                    </a:ext>
                  </a:extLst>
                </a:gridCol>
                <a:gridCol w="1873762">
                  <a:extLst>
                    <a:ext uri="{9D8B030D-6E8A-4147-A177-3AD203B41FA5}">
                      <a16:colId xmlns:a16="http://schemas.microsoft.com/office/drawing/2014/main" val="3494957204"/>
                    </a:ext>
                  </a:extLst>
                </a:gridCol>
                <a:gridCol w="1873762">
                  <a:extLst>
                    <a:ext uri="{9D8B030D-6E8A-4147-A177-3AD203B41FA5}">
                      <a16:colId xmlns:a16="http://schemas.microsoft.com/office/drawing/2014/main" val="3250483169"/>
                    </a:ext>
                  </a:extLst>
                </a:gridCol>
                <a:gridCol w="1873762">
                  <a:extLst>
                    <a:ext uri="{9D8B030D-6E8A-4147-A177-3AD203B41FA5}">
                      <a16:colId xmlns:a16="http://schemas.microsoft.com/office/drawing/2014/main" val="1000857054"/>
                    </a:ext>
                  </a:extLst>
                </a:gridCol>
              </a:tblGrid>
              <a:tr h="622048">
                <a:tc gridSpan="2">
                  <a:txBody>
                    <a:bodyPr/>
                    <a:lstStyle/>
                    <a:p>
                      <a:pPr algn="just">
                        <a:spcAft>
                          <a:spcPts val="0"/>
                        </a:spcAft>
                      </a:pPr>
                      <a:r>
                        <a:rPr lang="ja-JP" sz="1800" b="1" kern="100" dirty="0">
                          <a:solidFill>
                            <a:srgbClr val="000000"/>
                          </a:solidFill>
                          <a:effectLst/>
                          <a:latin typeface="+mn-ea"/>
                          <a:ea typeface="+mn-ea"/>
                          <a:cs typeface="Times New Roman" panose="02020603050405020304" pitchFamily="18" charset="0"/>
                        </a:rPr>
                        <a:t>コースレベル</a:t>
                      </a:r>
                      <a:endParaRPr lang="ja-JP" sz="18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algn="ctr">
                        <a:spcAft>
                          <a:spcPts val="0"/>
                        </a:spcAft>
                      </a:pPr>
                      <a:r>
                        <a:rPr lang="en-US" sz="1800" b="1" kern="100" dirty="0">
                          <a:solidFill>
                            <a:srgbClr val="000000"/>
                          </a:solidFill>
                          <a:effectLst/>
                          <a:latin typeface="+mn-ea"/>
                          <a:ea typeface="+mn-ea"/>
                          <a:cs typeface="Times New Roman" panose="02020603050405020304" pitchFamily="18" charset="0"/>
                        </a:rPr>
                        <a:t>CE 1</a:t>
                      </a:r>
                      <a:endParaRPr lang="ja-JP" sz="18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800" b="1" kern="100" dirty="0">
                          <a:solidFill>
                            <a:srgbClr val="000000"/>
                          </a:solidFill>
                          <a:effectLst/>
                          <a:latin typeface="+mn-ea"/>
                          <a:ea typeface="+mn-ea"/>
                          <a:cs typeface="Times New Roman" panose="02020603050405020304" pitchFamily="18" charset="0"/>
                        </a:rPr>
                        <a:t>CE 2</a:t>
                      </a:r>
                      <a:endParaRPr lang="ja-JP" sz="18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800" b="1" kern="100" dirty="0">
                          <a:solidFill>
                            <a:srgbClr val="000000"/>
                          </a:solidFill>
                          <a:effectLst/>
                          <a:latin typeface="+mn-ea"/>
                          <a:ea typeface="+mn-ea"/>
                          <a:cs typeface="Times New Roman" panose="02020603050405020304" pitchFamily="18" charset="0"/>
                        </a:rPr>
                        <a:t>CE 3</a:t>
                      </a:r>
                      <a:endParaRPr lang="ja-JP" sz="18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99287922"/>
                  </a:ext>
                </a:extLst>
              </a:tr>
              <a:tr h="743606">
                <a:tc rowSpan="8">
                  <a:txBody>
                    <a:bodyPr/>
                    <a:lstStyle/>
                    <a:p>
                      <a:pPr algn="l">
                        <a:spcAft>
                          <a:spcPts val="0"/>
                        </a:spcAft>
                      </a:pPr>
                      <a:endParaRPr lang="en-US" altLang="ja-JP" sz="1500" b="1" kern="100" dirty="0">
                        <a:effectLst/>
                        <a:latin typeface="+mn-ea"/>
                        <a:ea typeface="+mn-ea"/>
                        <a:cs typeface="Times New Roman" panose="02020603050405020304" pitchFamily="18" charset="0"/>
                      </a:endParaRPr>
                    </a:p>
                    <a:p>
                      <a:pPr algn="l">
                        <a:spcAft>
                          <a:spcPts val="0"/>
                        </a:spcAft>
                      </a:pPr>
                      <a:r>
                        <a:rPr lang="ja-JP" altLang="en-US" sz="1500" b="1" kern="100" dirty="0">
                          <a:effectLst/>
                          <a:latin typeface="+mn-ea"/>
                          <a:ea typeface="+mn-ea"/>
                          <a:cs typeface="Times New Roman" panose="02020603050405020304" pitchFamily="18" charset="0"/>
                        </a:rPr>
                        <a:t>受講資格</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spcAft>
                          <a:spcPts val="0"/>
                        </a:spcAft>
                      </a:pPr>
                      <a:r>
                        <a:rPr lang="ja-JP" sz="1500" b="1" kern="100" dirty="0">
                          <a:solidFill>
                            <a:srgbClr val="000000"/>
                          </a:solidFill>
                          <a:effectLst/>
                          <a:latin typeface="+mn-ea"/>
                          <a:ea typeface="+mn-ea"/>
                          <a:cs typeface="Times New Roman" panose="02020603050405020304" pitchFamily="18" charset="0"/>
                        </a:rPr>
                        <a:t>所属学部・研究科</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500" b="1" kern="100" dirty="0">
                        <a:solidFill>
                          <a:srgbClr val="000000"/>
                        </a:solidFill>
                        <a:effectLst/>
                        <a:latin typeface="+mn-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500" b="1" kern="100" dirty="0">
                          <a:solidFill>
                            <a:srgbClr val="000000"/>
                          </a:solidFill>
                          <a:effectLst/>
                          <a:latin typeface="+mn-ea"/>
                          <a:ea typeface="+mn-ea"/>
                          <a:cs typeface="Times New Roman" panose="02020603050405020304" pitchFamily="18" charset="0"/>
                        </a:rPr>
                        <a:t>全ての学部・大学院の通学生（専門職大学院を含む）</a:t>
                      </a:r>
                      <a:endParaRPr lang="ja-JP" altLang="ja-JP" sz="1500" b="1" kern="100" dirty="0">
                        <a:effectLst/>
                        <a:latin typeface="+mn-ea"/>
                        <a:ea typeface="+mn-ea"/>
                        <a:cs typeface="Times New Roman" panose="02020603050405020304" pitchFamily="18" charset="0"/>
                      </a:endParaRPr>
                    </a:p>
                    <a:p>
                      <a:pPr algn="ctr">
                        <a:spcAft>
                          <a:spcPts val="0"/>
                        </a:spcAft>
                      </a:pPr>
                      <a:endParaRPr lang="en-US" altLang="ja-JP" sz="1500" b="1" kern="100" dirty="0">
                        <a:solidFill>
                          <a:srgbClr val="000000"/>
                        </a:solidFill>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69981788"/>
                  </a:ext>
                </a:extLst>
              </a:tr>
              <a:tr h="413942">
                <a:tc vMerge="1">
                  <a:txBody>
                    <a:bodyPr/>
                    <a:lstStyle/>
                    <a:p>
                      <a:endParaRPr kumimoji="1" lang="ja-JP" altLang="en-US"/>
                    </a:p>
                  </a:txBody>
                  <a:tcPr/>
                </a:tc>
                <a:tc>
                  <a:txBody>
                    <a:bodyPr/>
                    <a:lstStyle/>
                    <a:p>
                      <a:pPr algn="just">
                        <a:spcAft>
                          <a:spcPts val="0"/>
                        </a:spcAft>
                      </a:pPr>
                      <a:r>
                        <a:rPr lang="en-US" sz="1500" b="1" kern="100" dirty="0">
                          <a:solidFill>
                            <a:srgbClr val="000000"/>
                          </a:solidFill>
                          <a:effectLst/>
                          <a:latin typeface="+mn-ea"/>
                          <a:ea typeface="+mn-ea"/>
                          <a:cs typeface="Times New Roman" panose="02020603050405020304" pitchFamily="18" charset="0"/>
                        </a:rPr>
                        <a:t>TOEFL </a:t>
                      </a:r>
                      <a:r>
                        <a:rPr lang="en-US" sz="1500" b="1" kern="100" dirty="0" err="1">
                          <a:solidFill>
                            <a:srgbClr val="000000"/>
                          </a:solidFill>
                          <a:effectLst/>
                          <a:latin typeface="+mn-ea"/>
                          <a:ea typeface="+mn-ea"/>
                          <a:cs typeface="Times New Roman" panose="02020603050405020304" pitchFamily="18" charset="0"/>
                        </a:rPr>
                        <a:t>iBT</a:t>
                      </a:r>
                      <a:r>
                        <a:rPr lang="en-US" sz="1500" b="1" kern="100" dirty="0">
                          <a:solidFill>
                            <a:srgbClr val="000000"/>
                          </a:solidFill>
                          <a:effectLst/>
                          <a:latin typeface="+mn-ea"/>
                          <a:ea typeface="+mn-ea"/>
                          <a:cs typeface="Times New Roman" panose="02020603050405020304" pitchFamily="18" charset="0"/>
                        </a:rPr>
                        <a:t>®</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45-51</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52-60</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 61</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42847995"/>
                  </a:ext>
                </a:extLst>
              </a:tr>
              <a:tr h="356847">
                <a:tc vMerge="1">
                  <a:txBody>
                    <a:bodyPr/>
                    <a:lstStyle/>
                    <a:p>
                      <a:endParaRPr kumimoji="1" lang="ja-JP" altLang="en-US"/>
                    </a:p>
                  </a:txBody>
                  <a:tcPr/>
                </a:tc>
                <a:tc>
                  <a:txBody>
                    <a:bodyPr/>
                    <a:lstStyle/>
                    <a:p>
                      <a:pPr algn="just">
                        <a:spcAft>
                          <a:spcPts val="0"/>
                        </a:spcAft>
                      </a:pPr>
                      <a:r>
                        <a:rPr lang="en-US" sz="1500" b="1" kern="100" dirty="0">
                          <a:solidFill>
                            <a:srgbClr val="000000"/>
                          </a:solidFill>
                          <a:effectLst/>
                          <a:latin typeface="+mn-ea"/>
                          <a:ea typeface="+mn-ea"/>
                          <a:cs typeface="Times New Roman" panose="02020603050405020304" pitchFamily="18" charset="0"/>
                        </a:rPr>
                        <a:t>TOEFL ITP® Level 1</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450-469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470-499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500</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5248091"/>
                  </a:ext>
                </a:extLst>
              </a:tr>
              <a:tr h="356847">
                <a:tc vMerge="1">
                  <a:txBody>
                    <a:bodyPr/>
                    <a:lstStyle/>
                    <a:p>
                      <a:endParaRPr kumimoji="1" lang="ja-JP" altLang="en-US"/>
                    </a:p>
                  </a:txBody>
                  <a:tcPr/>
                </a:tc>
                <a:tc>
                  <a:txBody>
                    <a:bodyPr/>
                    <a:lstStyle/>
                    <a:p>
                      <a:pPr algn="just">
                        <a:spcAft>
                          <a:spcPts val="0"/>
                        </a:spcAft>
                      </a:pPr>
                      <a:r>
                        <a:rPr lang="en-US" sz="1500" b="1" kern="100" dirty="0">
                          <a:solidFill>
                            <a:srgbClr val="000000"/>
                          </a:solidFill>
                          <a:effectLst/>
                          <a:latin typeface="+mn-ea"/>
                          <a:ea typeface="+mn-ea"/>
                          <a:cs typeface="Times New Roman" panose="02020603050405020304" pitchFamily="18" charset="0"/>
                        </a:rPr>
                        <a:t>TOEFL ITP® Level 2</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450-469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470-499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500</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90460618"/>
                  </a:ext>
                </a:extLst>
              </a:tr>
              <a:tr h="371122">
                <a:tc vMerge="1">
                  <a:txBody>
                    <a:bodyPr/>
                    <a:lstStyle/>
                    <a:p>
                      <a:endParaRPr kumimoji="1" lang="ja-JP" altLang="en-US"/>
                    </a:p>
                  </a:txBody>
                  <a:tcPr/>
                </a:tc>
                <a:tc>
                  <a:txBody>
                    <a:bodyPr/>
                    <a:lstStyle/>
                    <a:p>
                      <a:pPr algn="just">
                        <a:spcAft>
                          <a:spcPts val="0"/>
                        </a:spcAft>
                      </a:pPr>
                      <a:r>
                        <a:rPr lang="en-US" sz="1500" b="1" kern="100" dirty="0">
                          <a:solidFill>
                            <a:srgbClr val="000000"/>
                          </a:solidFill>
                          <a:effectLst/>
                          <a:latin typeface="+mn-ea"/>
                          <a:ea typeface="+mn-ea"/>
                          <a:cs typeface="Times New Roman" panose="02020603050405020304" pitchFamily="18" charset="0"/>
                        </a:rPr>
                        <a:t>TOEIC®</a:t>
                      </a:r>
                      <a:r>
                        <a:rPr lang="ja-JP" sz="1500" b="1" kern="100" dirty="0">
                          <a:solidFill>
                            <a:srgbClr val="000000"/>
                          </a:solidFill>
                          <a:effectLst/>
                          <a:latin typeface="+mn-ea"/>
                          <a:ea typeface="+mn-ea"/>
                          <a:cs typeface="Times New Roman" panose="02020603050405020304" pitchFamily="18" charset="0"/>
                        </a:rPr>
                        <a:t>／</a:t>
                      </a:r>
                      <a:r>
                        <a:rPr lang="en-US" sz="1500" b="1" kern="100" dirty="0">
                          <a:solidFill>
                            <a:srgbClr val="000000"/>
                          </a:solidFill>
                          <a:effectLst/>
                          <a:latin typeface="+mn-ea"/>
                          <a:ea typeface="+mn-ea"/>
                          <a:cs typeface="Times New Roman" panose="02020603050405020304" pitchFamily="18" charset="0"/>
                        </a:rPr>
                        <a:t>TOEIC IP®</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500-549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550-624</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625</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0088682"/>
                  </a:ext>
                </a:extLst>
              </a:tr>
              <a:tr h="371121">
                <a:tc vMerge="1">
                  <a:txBody>
                    <a:bodyPr/>
                    <a:lstStyle/>
                    <a:p>
                      <a:endParaRPr kumimoji="1" lang="ja-JP" altLang="en-US"/>
                    </a:p>
                  </a:txBody>
                  <a:tcPr/>
                </a:tc>
                <a:tc>
                  <a:txBody>
                    <a:bodyPr/>
                    <a:lstStyle/>
                    <a:p>
                      <a:pPr algn="just">
                        <a:spcAft>
                          <a:spcPts val="0"/>
                        </a:spcAft>
                      </a:pPr>
                      <a:r>
                        <a:rPr lang="en-US" sz="1500" b="1" kern="100" dirty="0">
                          <a:solidFill>
                            <a:srgbClr val="000000"/>
                          </a:solidFill>
                          <a:effectLst/>
                          <a:latin typeface="+mn-ea"/>
                          <a:ea typeface="+mn-ea"/>
                          <a:cs typeface="Times New Roman" panose="02020603050405020304" pitchFamily="18" charset="0"/>
                        </a:rPr>
                        <a:t>IELTS</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5.0</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5.5</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6.0</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55786098"/>
                  </a:ext>
                </a:extLst>
              </a:tr>
              <a:tr h="567156">
                <a:tc vMerge="1">
                  <a:txBody>
                    <a:bodyPr/>
                    <a:lstStyle/>
                    <a:p>
                      <a:endParaRPr kumimoji="1" lang="ja-JP" altLang="en-US"/>
                    </a:p>
                  </a:txBody>
                  <a:tcPr/>
                </a:tc>
                <a:tc>
                  <a:txBody>
                    <a:bodyPr/>
                    <a:lstStyle/>
                    <a:p>
                      <a:pPr algn="just">
                        <a:spcAft>
                          <a:spcPts val="0"/>
                        </a:spcAft>
                      </a:pPr>
                      <a:r>
                        <a:rPr lang="ja-JP" sz="1500" b="1" kern="100" dirty="0">
                          <a:solidFill>
                            <a:srgbClr val="000000"/>
                          </a:solidFill>
                          <a:effectLst/>
                          <a:latin typeface="+mn-ea"/>
                          <a:ea typeface="+mn-ea"/>
                          <a:cs typeface="Times New Roman" panose="02020603050405020304" pitchFamily="18" charset="0"/>
                        </a:rPr>
                        <a:t>英検</a:t>
                      </a:r>
                      <a:r>
                        <a:rPr lang="en-US" sz="1500" b="1" kern="100" dirty="0">
                          <a:solidFill>
                            <a:srgbClr val="000000"/>
                          </a:solidFill>
                          <a:effectLst/>
                          <a:latin typeface="+mn-ea"/>
                          <a:ea typeface="+mn-ea"/>
                          <a:cs typeface="Times New Roman" panose="02020603050405020304" pitchFamily="18" charset="0"/>
                        </a:rPr>
                        <a:t>® CSE2.0</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2</a:t>
                      </a:r>
                      <a:r>
                        <a:rPr lang="ja-JP" sz="1500" b="1" kern="100" dirty="0">
                          <a:solidFill>
                            <a:srgbClr val="000000"/>
                          </a:solidFill>
                          <a:effectLst/>
                          <a:latin typeface="+mn-ea"/>
                          <a:ea typeface="+mn-ea"/>
                          <a:cs typeface="Times New Roman" panose="02020603050405020304" pitchFamily="18" charset="0"/>
                        </a:rPr>
                        <a:t>級合格かつ　　　　　　　　　　　</a:t>
                      </a:r>
                      <a:r>
                        <a:rPr lang="ja-JP" altLang="en-US" sz="1500" b="1" kern="100" dirty="0">
                          <a:solidFill>
                            <a:srgbClr val="000000"/>
                          </a:solidFill>
                          <a:effectLst/>
                          <a:latin typeface="+mn-ea"/>
                          <a:ea typeface="+mn-ea"/>
                          <a:cs typeface="Times New Roman" panose="02020603050405020304" pitchFamily="18" charset="0"/>
                        </a:rPr>
                        <a:t>　　</a:t>
                      </a:r>
                      <a:r>
                        <a:rPr lang="en-US" sz="1500" b="1" kern="100" dirty="0">
                          <a:solidFill>
                            <a:srgbClr val="000000"/>
                          </a:solidFill>
                          <a:effectLst/>
                          <a:latin typeface="+mn-ea"/>
                          <a:ea typeface="+mn-ea"/>
                          <a:cs typeface="Times New Roman" panose="02020603050405020304" pitchFamily="18" charset="0"/>
                        </a:rPr>
                        <a:t>2200-2303</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500" b="1" kern="100" dirty="0">
                          <a:solidFill>
                            <a:srgbClr val="000000"/>
                          </a:solidFill>
                          <a:effectLst/>
                          <a:latin typeface="+mn-ea"/>
                          <a:ea typeface="+mn-ea"/>
                          <a:cs typeface="Times New Roman" panose="02020603050405020304" pitchFamily="18" charset="0"/>
                        </a:rPr>
                        <a:t>準</a:t>
                      </a:r>
                      <a:r>
                        <a:rPr lang="en-US" sz="1500" b="1" kern="100" dirty="0">
                          <a:solidFill>
                            <a:srgbClr val="000000"/>
                          </a:solidFill>
                          <a:effectLst/>
                          <a:latin typeface="+mn-ea"/>
                          <a:ea typeface="+mn-ea"/>
                          <a:cs typeface="Times New Roman" panose="02020603050405020304" pitchFamily="18" charset="0"/>
                        </a:rPr>
                        <a:t>1</a:t>
                      </a:r>
                      <a:r>
                        <a:rPr lang="ja-JP" sz="1500" b="1" kern="100" dirty="0">
                          <a:solidFill>
                            <a:srgbClr val="000000"/>
                          </a:solidFill>
                          <a:effectLst/>
                          <a:latin typeface="+mn-ea"/>
                          <a:ea typeface="+mn-ea"/>
                          <a:cs typeface="Times New Roman" panose="02020603050405020304" pitchFamily="18" charset="0"/>
                        </a:rPr>
                        <a:t>級合格かつ　　</a:t>
                      </a:r>
                      <a:r>
                        <a:rPr lang="ja-JP" altLang="en-US" sz="1500" b="1" kern="100" dirty="0">
                          <a:solidFill>
                            <a:srgbClr val="000000"/>
                          </a:solidFill>
                          <a:effectLst/>
                          <a:latin typeface="+mn-ea"/>
                          <a:ea typeface="+mn-ea"/>
                          <a:cs typeface="Times New Roman" panose="02020603050405020304" pitchFamily="18" charset="0"/>
                        </a:rPr>
                        <a:t>　　　　　　　</a:t>
                      </a:r>
                      <a:r>
                        <a:rPr lang="ja-JP" sz="1500" b="1" kern="100" dirty="0">
                          <a:solidFill>
                            <a:srgbClr val="000000"/>
                          </a:solidFill>
                          <a:effectLst/>
                          <a:latin typeface="+mn-ea"/>
                          <a:ea typeface="+mn-ea"/>
                          <a:cs typeface="Times New Roman" panose="02020603050405020304" pitchFamily="18" charset="0"/>
                        </a:rPr>
                        <a:t>　</a:t>
                      </a:r>
                      <a:r>
                        <a:rPr lang="en-US" sz="1500" b="1" kern="100" dirty="0">
                          <a:solidFill>
                            <a:srgbClr val="000000"/>
                          </a:solidFill>
                          <a:effectLst/>
                          <a:latin typeface="+mn-ea"/>
                          <a:ea typeface="+mn-ea"/>
                          <a:cs typeface="Times New Roman" panose="02020603050405020304" pitchFamily="18" charset="0"/>
                        </a:rPr>
                        <a:t>2304-2399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500" b="1" kern="100" dirty="0">
                          <a:solidFill>
                            <a:srgbClr val="000000"/>
                          </a:solidFill>
                          <a:effectLst/>
                          <a:latin typeface="+mn-ea"/>
                          <a:ea typeface="+mn-ea"/>
                          <a:cs typeface="Times New Roman" panose="02020603050405020304" pitchFamily="18" charset="0"/>
                        </a:rPr>
                        <a:t>準</a:t>
                      </a:r>
                      <a:r>
                        <a:rPr lang="en-US" sz="1500" b="1" kern="100" dirty="0">
                          <a:solidFill>
                            <a:srgbClr val="000000"/>
                          </a:solidFill>
                          <a:effectLst/>
                          <a:latin typeface="+mn-ea"/>
                          <a:ea typeface="+mn-ea"/>
                          <a:cs typeface="Times New Roman" panose="02020603050405020304" pitchFamily="18" charset="0"/>
                        </a:rPr>
                        <a:t>1</a:t>
                      </a:r>
                      <a:r>
                        <a:rPr lang="ja-JP" sz="1500" b="1" kern="100" dirty="0">
                          <a:solidFill>
                            <a:srgbClr val="000000"/>
                          </a:solidFill>
                          <a:effectLst/>
                          <a:latin typeface="+mn-ea"/>
                          <a:ea typeface="+mn-ea"/>
                          <a:cs typeface="Times New Roman" panose="02020603050405020304" pitchFamily="18" charset="0"/>
                        </a:rPr>
                        <a:t>級合格かつ　　　　　　</a:t>
                      </a:r>
                      <a:r>
                        <a:rPr lang="ja-JP" altLang="en-US" sz="1500" b="1" kern="100" dirty="0">
                          <a:solidFill>
                            <a:srgbClr val="000000"/>
                          </a:solidFill>
                          <a:effectLst/>
                          <a:latin typeface="+mn-ea"/>
                          <a:ea typeface="+mn-ea"/>
                          <a:cs typeface="Times New Roman" panose="02020603050405020304" pitchFamily="18" charset="0"/>
                        </a:rPr>
                        <a:t>　　　</a:t>
                      </a:r>
                      <a:r>
                        <a:rPr lang="ja-JP" sz="1500" b="1" kern="100" dirty="0">
                          <a:solidFill>
                            <a:srgbClr val="000000"/>
                          </a:solidFill>
                          <a:effectLst/>
                          <a:latin typeface="+mn-ea"/>
                          <a:ea typeface="+mn-ea"/>
                          <a:cs typeface="Times New Roman" panose="02020603050405020304" pitchFamily="18" charset="0"/>
                        </a:rPr>
                        <a:t>　　</a:t>
                      </a:r>
                      <a:r>
                        <a:rPr lang="en-US" sz="1500" b="1" kern="100" dirty="0">
                          <a:solidFill>
                            <a:srgbClr val="000000"/>
                          </a:solidFill>
                          <a:effectLst/>
                          <a:latin typeface="+mn-ea"/>
                          <a:ea typeface="+mn-ea"/>
                          <a:cs typeface="Times New Roman" panose="02020603050405020304" pitchFamily="18" charset="0"/>
                        </a:rPr>
                        <a:t>2400</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96777471"/>
                  </a:ext>
                </a:extLst>
              </a:tr>
              <a:tr h="433940">
                <a:tc vMerge="1">
                  <a:txBody>
                    <a:bodyPr/>
                    <a:lstStyle/>
                    <a:p>
                      <a:endParaRPr kumimoji="1" lang="ja-JP" altLang="en-US"/>
                    </a:p>
                  </a:txBody>
                  <a:tcPr/>
                </a:tc>
                <a:tc>
                  <a:txBody>
                    <a:bodyPr/>
                    <a:lstStyle/>
                    <a:p>
                      <a:pPr algn="just">
                        <a:spcAft>
                          <a:spcPts val="0"/>
                        </a:spcAft>
                      </a:pPr>
                      <a:r>
                        <a:rPr lang="ja-JP" sz="1500" b="1" kern="100" dirty="0">
                          <a:solidFill>
                            <a:srgbClr val="000000"/>
                          </a:solidFill>
                          <a:effectLst/>
                          <a:latin typeface="+mn-ea"/>
                          <a:ea typeface="+mn-ea"/>
                          <a:cs typeface="Times New Roman" panose="02020603050405020304" pitchFamily="18" charset="0"/>
                        </a:rPr>
                        <a:t>英語プレイスメントα</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640-689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690-729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730</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2109264"/>
                  </a:ext>
                </a:extLst>
              </a:tr>
              <a:tr h="257313">
                <a:tc gridSpan="2">
                  <a:txBody>
                    <a:bodyPr/>
                    <a:lstStyle/>
                    <a:p>
                      <a:pPr algn="just">
                        <a:spcAft>
                          <a:spcPts val="0"/>
                        </a:spcAft>
                      </a:pPr>
                      <a:r>
                        <a:rPr lang="ja-JP" sz="1500" b="1" kern="100" dirty="0">
                          <a:solidFill>
                            <a:srgbClr val="000000"/>
                          </a:solidFill>
                          <a:effectLst/>
                          <a:latin typeface="+mn-ea"/>
                          <a:ea typeface="+mn-ea"/>
                          <a:cs typeface="Times New Roman" panose="02020603050405020304" pitchFamily="18" charset="0"/>
                        </a:rPr>
                        <a:t>開講キャンパス</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gridSpan="3">
                  <a:txBody>
                    <a:bodyPr/>
                    <a:lstStyle/>
                    <a:p>
                      <a:pPr algn="ctr">
                        <a:spcAft>
                          <a:spcPts val="0"/>
                        </a:spcAft>
                      </a:pPr>
                      <a:r>
                        <a:rPr lang="ja-JP" sz="1500" b="1" kern="100" dirty="0">
                          <a:solidFill>
                            <a:srgbClr val="000000"/>
                          </a:solidFill>
                          <a:effectLst/>
                          <a:latin typeface="+mn-ea"/>
                          <a:ea typeface="+mn-ea"/>
                          <a:cs typeface="Times New Roman" panose="02020603050405020304" pitchFamily="18" charset="0"/>
                        </a:rPr>
                        <a:t>市ケ谷・多摩・小金井</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05072293"/>
                  </a:ext>
                </a:extLst>
              </a:tr>
            </a:tbl>
          </a:graphicData>
        </a:graphic>
      </p:graphicFrame>
      <p:pic>
        <p:nvPicPr>
          <p:cNvPr id="6" name="オーディオ 5">
            <a:hlinkClick r:id="" action="ppaction://media"/>
            <a:extLst>
              <a:ext uri="{FF2B5EF4-FFF2-40B4-BE49-F238E27FC236}">
                <a16:creationId xmlns:a16="http://schemas.microsoft.com/office/drawing/2014/main" id="{879D4970-B118-41AF-BB31-C00F98AEB0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493690090"/>
      </p:ext>
    </p:extLst>
  </p:cSld>
  <p:clrMapOvr>
    <a:masterClrMapping/>
  </p:clrMapOvr>
  <mc:AlternateContent xmlns:mc="http://schemas.openxmlformats.org/markup-compatibility/2006" xmlns:p14="http://schemas.microsoft.com/office/powerpoint/2010/main">
    <mc:Choice Requires="p14">
      <p:transition spd="slow" p14:dur="2000" advTm="13791"/>
    </mc:Choice>
    <mc:Fallback xmlns="">
      <p:transition spd="slow" advTm="13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944562"/>
          </a:xfrm>
        </p:spPr>
        <p:txBody>
          <a:bodyPr/>
          <a:lstStyle/>
          <a:p>
            <a:r>
              <a:rPr lang="ja-JP" altLang="en-US" sz="2400" dirty="0">
                <a:solidFill>
                  <a:schemeClr val="tx2"/>
                </a:solidFill>
              </a:rPr>
              <a:t>＜学内で受験したスコアを申し込みに利用される方＞</a:t>
            </a:r>
            <a:r>
              <a:rPr lang="en-US" altLang="ja-JP" dirty="0" smtClean="0">
                <a:solidFill>
                  <a:schemeClr val="tx2"/>
                </a:solidFill>
              </a:rPr>
              <a:t/>
            </a:r>
            <a:br>
              <a:rPr lang="en-US" altLang="ja-JP" dirty="0" smtClean="0">
                <a:solidFill>
                  <a:schemeClr val="tx2"/>
                </a:solidFill>
              </a:rPr>
            </a:br>
            <a:r>
              <a:rPr lang="ja-JP" altLang="en-US" sz="2800" b="1" dirty="0" smtClean="0">
                <a:solidFill>
                  <a:schemeClr val="tx2"/>
                </a:solidFill>
              </a:rPr>
              <a:t>英語スコアの照会期間について</a:t>
            </a:r>
            <a:endParaRPr kumimoji="1" lang="ja-JP" altLang="en-US" sz="2800" b="1" dirty="0">
              <a:solidFill>
                <a:schemeClr val="tx2"/>
              </a:solidFill>
            </a:endParaRPr>
          </a:p>
        </p:txBody>
      </p:sp>
      <p:sp>
        <p:nvSpPr>
          <p:cNvPr id="6" name="コンテンツ プレースホルダ 5"/>
          <p:cNvSpPr>
            <a:spLocks noGrp="1"/>
          </p:cNvSpPr>
          <p:nvPr>
            <p:ph idx="1"/>
          </p:nvPr>
        </p:nvSpPr>
        <p:spPr>
          <a:xfrm>
            <a:off x="379267" y="1470213"/>
            <a:ext cx="8440883" cy="4886138"/>
          </a:xfrm>
        </p:spPr>
        <p:txBody>
          <a:bodyPr>
            <a:normAutofit/>
          </a:bodyPr>
          <a:lstStyle/>
          <a:p>
            <a:pPr marL="0" indent="0">
              <a:lnSpc>
                <a:spcPct val="120000"/>
              </a:lnSpc>
              <a:buNone/>
            </a:pPr>
            <a:r>
              <a:rPr lang="ja-JP" altLang="ja-JP" sz="2800" dirty="0" smtClean="0">
                <a:solidFill>
                  <a:schemeClr val="tx1"/>
                </a:solidFill>
              </a:rPr>
              <a:t>入学時に受験</a:t>
            </a:r>
            <a:r>
              <a:rPr lang="ja-JP" altLang="en-US" sz="2800" dirty="0" smtClean="0">
                <a:solidFill>
                  <a:schemeClr val="tx1"/>
                </a:solidFill>
              </a:rPr>
              <a:t>した</a:t>
            </a:r>
            <a:r>
              <a:rPr lang="en-US" altLang="ja-JP" sz="2800" dirty="0" smtClean="0">
                <a:solidFill>
                  <a:schemeClr val="tx1"/>
                </a:solidFill>
              </a:rPr>
              <a:t>TOEFL®ITP</a:t>
            </a:r>
            <a:r>
              <a:rPr lang="ja-JP" altLang="en-US" sz="2800" dirty="0" err="1" smtClean="0">
                <a:solidFill>
                  <a:schemeClr val="tx1"/>
                </a:solidFill>
              </a:rPr>
              <a:t>、</a:t>
            </a:r>
            <a:r>
              <a:rPr lang="en-US" altLang="ja-JP" sz="2800" dirty="0" smtClean="0">
                <a:solidFill>
                  <a:schemeClr val="tx1"/>
                </a:solidFill>
              </a:rPr>
              <a:t>TOEIC®IP</a:t>
            </a:r>
            <a:r>
              <a:rPr lang="ja-JP" altLang="en-US" sz="2800" dirty="0" err="1" smtClean="0">
                <a:solidFill>
                  <a:schemeClr val="tx1"/>
                </a:solidFill>
              </a:rPr>
              <a:t>、</a:t>
            </a:r>
            <a:r>
              <a:rPr lang="ja-JP" altLang="en-US" sz="2800" dirty="0" smtClean="0">
                <a:solidFill>
                  <a:schemeClr val="tx1"/>
                </a:solidFill>
              </a:rPr>
              <a:t>英語プレイスメント</a:t>
            </a:r>
            <a:r>
              <a:rPr lang="en-US" altLang="ja-JP" sz="2800" dirty="0" smtClean="0">
                <a:solidFill>
                  <a:schemeClr val="tx1"/>
                </a:solidFill>
              </a:rPr>
              <a:t>α</a:t>
            </a:r>
            <a:r>
              <a:rPr lang="ja-JP" altLang="en-US" sz="2800" dirty="0" smtClean="0">
                <a:solidFill>
                  <a:schemeClr val="tx1"/>
                </a:solidFill>
              </a:rPr>
              <a:t>　</a:t>
            </a:r>
            <a:r>
              <a:rPr lang="ja-JP" altLang="ja-JP" sz="2800" dirty="0" smtClean="0">
                <a:solidFill>
                  <a:schemeClr val="tx1"/>
                </a:solidFill>
              </a:rPr>
              <a:t>のスコアは申</a:t>
            </a:r>
            <a:r>
              <a:rPr lang="ja-JP" altLang="en-US" sz="2800" dirty="0" smtClean="0">
                <a:solidFill>
                  <a:schemeClr val="tx1"/>
                </a:solidFill>
              </a:rPr>
              <a:t>し</a:t>
            </a:r>
            <a:r>
              <a:rPr lang="ja-JP" altLang="ja-JP" sz="2800" dirty="0" smtClean="0">
                <a:solidFill>
                  <a:schemeClr val="tx1"/>
                </a:solidFill>
              </a:rPr>
              <a:t>込みに使用することができます。</a:t>
            </a:r>
            <a:endParaRPr lang="en-US" altLang="ja-JP" sz="2800" dirty="0" smtClean="0">
              <a:solidFill>
                <a:srgbClr val="FFFFFF"/>
              </a:solidFill>
              <a:highlight>
                <a:srgbClr val="000000"/>
              </a:highlight>
              <a:latin typeface="ＭＳ Ｐゴシック" panose="020B0600070205080204" pitchFamily="50" charset="-128"/>
              <a:cs typeface="Times New Roman" panose="02020603050405020304" pitchFamily="18" charset="0"/>
            </a:endParaRPr>
          </a:p>
          <a:p>
            <a:pPr marL="0" indent="0">
              <a:lnSpc>
                <a:spcPct val="120000"/>
              </a:lnSpc>
              <a:buNone/>
            </a:pPr>
            <a:r>
              <a:rPr lang="en-US" altLang="ja-JP" sz="2800" dirty="0" smtClean="0">
                <a:solidFill>
                  <a:srgbClr val="FFFFFF"/>
                </a:solidFill>
                <a:highlight>
                  <a:srgbClr val="000000"/>
                </a:highlight>
                <a:latin typeface="ＭＳ Ｐゴシック" panose="020B0600070205080204" pitchFamily="50" charset="-128"/>
                <a:cs typeface="Times New Roman" panose="02020603050405020304" pitchFamily="18" charset="0"/>
              </a:rPr>
              <a:t>2020</a:t>
            </a:r>
            <a:r>
              <a:rPr lang="ja-JP" altLang="ja-JP" sz="2800" dirty="0">
                <a:solidFill>
                  <a:srgbClr val="FFFFFF"/>
                </a:solidFill>
                <a:highlight>
                  <a:srgbClr val="000000"/>
                </a:highlight>
                <a:cs typeface="Times New Roman" panose="02020603050405020304" pitchFamily="18" charset="0"/>
              </a:rPr>
              <a:t>年度新入生の</a:t>
            </a:r>
            <a:r>
              <a:rPr lang="ja-JP" altLang="ja-JP" sz="2800" dirty="0" smtClean="0">
                <a:solidFill>
                  <a:srgbClr val="FFFFFF"/>
                </a:solidFill>
                <a:highlight>
                  <a:srgbClr val="000000"/>
                </a:highlight>
                <a:cs typeface="Times New Roman" panose="02020603050405020304" pitchFamily="18" charset="0"/>
              </a:rPr>
              <a:t>方</a:t>
            </a:r>
            <a:endParaRPr lang="en-US" altLang="ja-JP" sz="2800" dirty="0" smtClean="0">
              <a:solidFill>
                <a:srgbClr val="FFFFFF"/>
              </a:solidFill>
              <a:highlight>
                <a:srgbClr val="000000"/>
              </a:highlight>
              <a:cs typeface="Times New Roman" panose="02020603050405020304" pitchFamily="18" charset="0"/>
            </a:endParaRPr>
          </a:p>
          <a:p>
            <a:pPr marL="0" indent="0">
              <a:buNone/>
            </a:pPr>
            <a:r>
              <a:rPr lang="ja-JP" altLang="ja-JP" sz="2400" dirty="0" smtClean="0"/>
              <a:t>【ＥＲＰ</a:t>
            </a:r>
            <a:r>
              <a:rPr lang="ja-JP" altLang="ja-JP" sz="2400" dirty="0"/>
              <a:t>申し込み迄に学部指定の新入生の英語能力測定テスト</a:t>
            </a:r>
            <a:r>
              <a:rPr lang="ja-JP" altLang="ja-JP" sz="2400" dirty="0" smtClean="0"/>
              <a:t>が</a:t>
            </a:r>
            <a:endParaRPr lang="en-US" altLang="ja-JP" sz="2400" dirty="0" smtClean="0"/>
          </a:p>
          <a:p>
            <a:pPr marL="0" indent="0">
              <a:buNone/>
            </a:pPr>
            <a:r>
              <a:rPr lang="en-US" altLang="ja-JP" sz="2400" dirty="0" smtClean="0">
                <a:solidFill>
                  <a:srgbClr val="FF0000"/>
                </a:solidFill>
              </a:rPr>
              <a:t>  </a:t>
            </a:r>
            <a:r>
              <a:rPr lang="ja-JP" altLang="ja-JP" sz="2400" dirty="0" smtClean="0">
                <a:solidFill>
                  <a:srgbClr val="FF0000"/>
                </a:solidFill>
              </a:rPr>
              <a:t>実施</a:t>
            </a:r>
            <a:r>
              <a:rPr lang="ja-JP" altLang="ja-JP" sz="2400" b="1" u="sng" dirty="0">
                <a:solidFill>
                  <a:srgbClr val="FF0000"/>
                </a:solidFill>
              </a:rPr>
              <a:t>された</a:t>
            </a:r>
            <a:r>
              <a:rPr lang="ja-JP" altLang="ja-JP" sz="2400" dirty="0"/>
              <a:t>学部の新入生の方</a:t>
            </a:r>
            <a:r>
              <a:rPr lang="ja-JP" altLang="ja-JP" sz="2400" dirty="0" smtClean="0"/>
              <a:t>】</a:t>
            </a:r>
            <a:endParaRPr lang="en-US" altLang="ja-JP" sz="2400" dirty="0" smtClean="0">
              <a:solidFill>
                <a:schemeClr val="tx1"/>
              </a:solidFill>
            </a:endParaRPr>
          </a:p>
          <a:p>
            <a:pPr marL="0" indent="0">
              <a:lnSpc>
                <a:spcPct val="120000"/>
              </a:lnSpc>
              <a:buNone/>
            </a:pPr>
            <a:endParaRPr lang="en-US" altLang="ja-JP" sz="1400" dirty="0">
              <a:solidFill>
                <a:schemeClr val="tx1"/>
              </a:solidFill>
            </a:endParaRPr>
          </a:p>
          <a:p>
            <a:pPr marL="0" indent="0">
              <a:lnSpc>
                <a:spcPct val="120000"/>
              </a:lnSpc>
              <a:buNone/>
            </a:pPr>
            <a:endParaRPr lang="en-US" altLang="ja-JP" sz="1400" dirty="0" smtClean="0">
              <a:solidFill>
                <a:schemeClr val="tx1"/>
              </a:solidFill>
            </a:endParaRPr>
          </a:p>
          <a:p>
            <a:pPr marL="0" indent="0">
              <a:lnSpc>
                <a:spcPct val="120000"/>
              </a:lnSpc>
              <a:buNone/>
            </a:pPr>
            <a:endParaRPr lang="en-US" altLang="ja-JP" sz="1400" dirty="0">
              <a:solidFill>
                <a:schemeClr val="tx1"/>
              </a:solidFill>
            </a:endParaRPr>
          </a:p>
          <a:p>
            <a:pPr marL="0" indent="0">
              <a:lnSpc>
                <a:spcPct val="120000"/>
              </a:lnSpc>
              <a:buNone/>
            </a:pPr>
            <a:endParaRPr lang="en-US" altLang="ja-JP" sz="1400" dirty="0" smtClean="0">
              <a:solidFill>
                <a:schemeClr val="tx1"/>
              </a:solidFill>
            </a:endParaRPr>
          </a:p>
        </p:txBody>
      </p:sp>
      <p:sp>
        <p:nvSpPr>
          <p:cNvPr id="2" name="スライド番号プレースホルダ 1"/>
          <p:cNvSpPr>
            <a:spLocks noGrp="1"/>
          </p:cNvSpPr>
          <p:nvPr>
            <p:ph type="sldNum" sz="quarter" idx="12"/>
          </p:nvPr>
        </p:nvSpPr>
        <p:spPr/>
        <p:txBody>
          <a:bodyPr/>
          <a:lstStyle/>
          <a:p>
            <a:pPr>
              <a:defRPr/>
            </a:pPr>
            <a:fld id="{F81D7EBC-1D7A-4CB6-A6DC-F06B3E210253}" type="slidenum">
              <a:rPr lang="ja-JP" altLang="en-US" smtClean="0"/>
              <a:pPr>
                <a:defRPr/>
              </a:pPr>
              <a:t>6</a:t>
            </a:fld>
            <a:endParaRPr lang="ja-JP" altLang="en-US"/>
          </a:p>
        </p:txBody>
      </p:sp>
      <p:graphicFrame>
        <p:nvGraphicFramePr>
          <p:cNvPr id="4" name="表 3"/>
          <p:cNvGraphicFramePr>
            <a:graphicFrameLocks noGrp="1"/>
          </p:cNvGraphicFramePr>
          <p:nvPr>
            <p:extLst/>
          </p:nvPr>
        </p:nvGraphicFramePr>
        <p:xfrm>
          <a:off x="457200" y="4275140"/>
          <a:ext cx="8362950" cy="1830198"/>
        </p:xfrm>
        <a:graphic>
          <a:graphicData uri="http://schemas.openxmlformats.org/drawingml/2006/table">
            <a:tbl>
              <a:tblPr firstRow="1" firstCol="1" bandRow="1"/>
              <a:tblGrid>
                <a:gridCol w="2398626">
                  <a:extLst>
                    <a:ext uri="{9D8B030D-6E8A-4147-A177-3AD203B41FA5}">
                      <a16:colId xmlns:a16="http://schemas.microsoft.com/office/drawing/2014/main" val="2280432492"/>
                    </a:ext>
                  </a:extLst>
                </a:gridCol>
                <a:gridCol w="3114668">
                  <a:extLst>
                    <a:ext uri="{9D8B030D-6E8A-4147-A177-3AD203B41FA5}">
                      <a16:colId xmlns:a16="http://schemas.microsoft.com/office/drawing/2014/main" val="1302346258"/>
                    </a:ext>
                  </a:extLst>
                </a:gridCol>
                <a:gridCol w="2849656">
                  <a:extLst>
                    <a:ext uri="{9D8B030D-6E8A-4147-A177-3AD203B41FA5}">
                      <a16:colId xmlns:a16="http://schemas.microsoft.com/office/drawing/2014/main" val="3689953155"/>
                    </a:ext>
                  </a:extLst>
                </a:gridCol>
              </a:tblGrid>
              <a:tr h="495830">
                <a:tc>
                  <a:txBody>
                    <a:bodyPr/>
                    <a:lstStyle/>
                    <a:p>
                      <a:pPr algn="ctr">
                        <a:lnSpc>
                          <a:spcPts val="1200"/>
                        </a:lnSpc>
                        <a:spcAft>
                          <a:spcPts val="0"/>
                        </a:spcAft>
                      </a:pPr>
                      <a:endParaRPr lang="en-US" altLang="ja-JP" sz="1800" b="1" kern="100" dirty="0" smtClean="0">
                        <a:effectLst/>
                        <a:latin typeface="+mn-ea"/>
                        <a:ea typeface="+mn-ea"/>
                        <a:cs typeface="メイリオ" panose="020B0604030504040204" pitchFamily="50" charset="-128"/>
                      </a:endParaRPr>
                    </a:p>
                    <a:p>
                      <a:pPr algn="ctr">
                        <a:lnSpc>
                          <a:spcPts val="1200"/>
                        </a:lnSpc>
                        <a:spcAft>
                          <a:spcPts val="0"/>
                        </a:spcAft>
                      </a:pPr>
                      <a:r>
                        <a:rPr lang="ja-JP" sz="1800" b="1" kern="100" dirty="0" smtClean="0">
                          <a:effectLst/>
                          <a:latin typeface="+mn-ea"/>
                          <a:ea typeface="+mn-ea"/>
                          <a:cs typeface="メイリオ" panose="020B0604030504040204" pitchFamily="50" charset="-128"/>
                        </a:rPr>
                        <a:t>学部</a:t>
                      </a:r>
                      <a:endParaRPr lang="ja-JP" sz="1800" b="1"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endParaRPr lang="en-US" altLang="ja-JP" sz="1800" b="1" kern="100" dirty="0" smtClean="0">
                        <a:effectLst/>
                        <a:latin typeface="+mn-ea"/>
                        <a:ea typeface="+mn-ea"/>
                        <a:cs typeface="メイリオ" panose="020B0604030504040204" pitchFamily="50" charset="-128"/>
                      </a:endParaRPr>
                    </a:p>
                    <a:p>
                      <a:pPr algn="ctr">
                        <a:lnSpc>
                          <a:spcPts val="1200"/>
                        </a:lnSpc>
                        <a:spcAft>
                          <a:spcPts val="0"/>
                        </a:spcAft>
                      </a:pPr>
                      <a:r>
                        <a:rPr lang="ja-JP" sz="1800" b="1" kern="100" dirty="0" smtClean="0">
                          <a:effectLst/>
                          <a:latin typeface="+mn-ea"/>
                          <a:ea typeface="+mn-ea"/>
                          <a:cs typeface="メイリオ" panose="020B0604030504040204" pitchFamily="50" charset="-128"/>
                        </a:rPr>
                        <a:t>ウェブ</a:t>
                      </a:r>
                      <a:r>
                        <a:rPr lang="ja-JP" sz="1800" b="1" kern="100" dirty="0">
                          <a:effectLst/>
                          <a:latin typeface="+mn-ea"/>
                          <a:ea typeface="+mn-ea"/>
                          <a:cs typeface="メイリオ" panose="020B0604030504040204" pitchFamily="50" charset="-128"/>
                        </a:rPr>
                        <a:t>照会期間</a:t>
                      </a:r>
                      <a:endParaRPr lang="ja-JP" sz="1800" b="1"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endParaRPr lang="en-US" altLang="ja-JP" sz="1800" b="1" kern="100" dirty="0" smtClean="0">
                        <a:effectLst/>
                        <a:latin typeface="+mn-ea"/>
                        <a:ea typeface="+mn-ea"/>
                        <a:cs typeface="メイリオ" panose="020B0604030504040204" pitchFamily="50" charset="-128"/>
                      </a:endParaRPr>
                    </a:p>
                    <a:p>
                      <a:pPr algn="ctr">
                        <a:lnSpc>
                          <a:spcPts val="1200"/>
                        </a:lnSpc>
                        <a:spcAft>
                          <a:spcPts val="0"/>
                        </a:spcAft>
                      </a:pPr>
                      <a:r>
                        <a:rPr lang="ja-JP" sz="1800" b="1" kern="100" dirty="0" smtClean="0">
                          <a:effectLst/>
                          <a:latin typeface="+mn-ea"/>
                          <a:ea typeface="+mn-ea"/>
                          <a:cs typeface="メイリオ" panose="020B0604030504040204" pitchFamily="50" charset="-128"/>
                        </a:rPr>
                        <a:t>テスト</a:t>
                      </a:r>
                      <a:endParaRPr lang="ja-JP" sz="1800" b="1"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47370853"/>
                  </a:ext>
                </a:extLst>
              </a:tr>
              <a:tr h="1334368">
                <a:tc>
                  <a:txBody>
                    <a:bodyPr/>
                    <a:lstStyle/>
                    <a:p>
                      <a:pPr algn="just">
                        <a:lnSpc>
                          <a:spcPts val="1200"/>
                        </a:lnSpc>
                        <a:spcAft>
                          <a:spcPts val="0"/>
                        </a:spcAft>
                      </a:pPr>
                      <a:r>
                        <a:rPr lang="ja-JP" sz="1800" kern="100" dirty="0">
                          <a:effectLst/>
                          <a:latin typeface="+mj-ea"/>
                          <a:ea typeface="+mj-ea"/>
                          <a:cs typeface="メイリオ" panose="020B0604030504040204" pitchFamily="50" charset="-128"/>
                        </a:rPr>
                        <a:t>法・文・経営・国際</a:t>
                      </a:r>
                      <a:r>
                        <a:rPr lang="ja-JP" sz="1800" kern="100" dirty="0" smtClean="0">
                          <a:effectLst/>
                          <a:latin typeface="+mj-ea"/>
                          <a:ea typeface="+mj-ea"/>
                          <a:cs typeface="メイリオ" panose="020B0604030504040204" pitchFamily="50" charset="-128"/>
                        </a:rPr>
                        <a:t>文</a:t>
                      </a:r>
                      <a:endParaRPr lang="en-US" altLang="ja-JP" sz="1800" kern="100" dirty="0" smtClean="0">
                        <a:effectLst/>
                        <a:latin typeface="+mj-ea"/>
                        <a:ea typeface="+mj-ea"/>
                        <a:cs typeface="メイリオ" panose="020B0604030504040204" pitchFamily="50" charset="-128"/>
                      </a:endParaRPr>
                    </a:p>
                    <a:p>
                      <a:pPr algn="just">
                        <a:lnSpc>
                          <a:spcPts val="1200"/>
                        </a:lnSpc>
                        <a:spcAft>
                          <a:spcPts val="0"/>
                        </a:spcAft>
                      </a:pPr>
                      <a:endParaRPr lang="en-US" altLang="ja-JP" sz="1800" kern="100" dirty="0" smtClean="0">
                        <a:effectLst/>
                        <a:latin typeface="+mj-ea"/>
                        <a:ea typeface="+mj-ea"/>
                        <a:cs typeface="メイリオ" panose="020B0604030504040204" pitchFamily="50" charset="-128"/>
                      </a:endParaRPr>
                    </a:p>
                    <a:p>
                      <a:pPr algn="just">
                        <a:lnSpc>
                          <a:spcPts val="1200"/>
                        </a:lnSpc>
                        <a:spcAft>
                          <a:spcPts val="0"/>
                        </a:spcAft>
                      </a:pPr>
                      <a:r>
                        <a:rPr lang="ja-JP" sz="1800" kern="100" dirty="0" smtClean="0">
                          <a:effectLst/>
                          <a:latin typeface="+mj-ea"/>
                          <a:ea typeface="+mj-ea"/>
                          <a:cs typeface="メイリオ" panose="020B0604030504040204" pitchFamily="50" charset="-128"/>
                        </a:rPr>
                        <a:t>化</a:t>
                      </a:r>
                      <a:r>
                        <a:rPr lang="ja-JP" sz="1800" kern="100" dirty="0">
                          <a:effectLst/>
                          <a:latin typeface="+mj-ea"/>
                          <a:ea typeface="+mj-ea"/>
                          <a:cs typeface="メイリオ" panose="020B0604030504040204" pitchFamily="50" charset="-128"/>
                        </a:rPr>
                        <a:t>・ｷｬﾘｱﾃﾞｻﾞｲﾝ・</a:t>
                      </a:r>
                      <a:r>
                        <a:rPr lang="ja-JP" sz="1800" kern="100" dirty="0" smtClean="0">
                          <a:effectLst/>
                          <a:latin typeface="+mj-ea"/>
                          <a:ea typeface="+mj-ea"/>
                          <a:cs typeface="メイリオ" panose="020B0604030504040204" pitchFamily="50" charset="-128"/>
                        </a:rPr>
                        <a:t>人間</a:t>
                      </a:r>
                      <a:endParaRPr lang="en-US" altLang="ja-JP" sz="1800" kern="100" dirty="0" smtClean="0">
                        <a:effectLst/>
                        <a:latin typeface="+mj-ea"/>
                        <a:ea typeface="+mj-ea"/>
                        <a:cs typeface="メイリオ" panose="020B0604030504040204" pitchFamily="50" charset="-128"/>
                      </a:endParaRPr>
                    </a:p>
                    <a:p>
                      <a:pPr algn="just">
                        <a:lnSpc>
                          <a:spcPts val="1200"/>
                        </a:lnSpc>
                        <a:spcAft>
                          <a:spcPts val="0"/>
                        </a:spcAft>
                      </a:pPr>
                      <a:endParaRPr lang="en-US" altLang="ja-JP" sz="1800" kern="100" dirty="0" smtClean="0">
                        <a:effectLst/>
                        <a:latin typeface="+mj-ea"/>
                        <a:ea typeface="+mj-ea"/>
                        <a:cs typeface="メイリオ" panose="020B0604030504040204" pitchFamily="50" charset="-128"/>
                      </a:endParaRPr>
                    </a:p>
                    <a:p>
                      <a:pPr algn="just">
                        <a:lnSpc>
                          <a:spcPts val="1200"/>
                        </a:lnSpc>
                        <a:spcAft>
                          <a:spcPts val="0"/>
                        </a:spcAft>
                      </a:pPr>
                      <a:r>
                        <a:rPr lang="ja-JP" sz="1800" kern="100" dirty="0" smtClean="0">
                          <a:effectLst/>
                          <a:latin typeface="+mj-ea"/>
                          <a:ea typeface="+mj-ea"/>
                          <a:cs typeface="メイリオ" panose="020B0604030504040204" pitchFamily="50" charset="-128"/>
                        </a:rPr>
                        <a:t>環境</a:t>
                      </a:r>
                      <a:r>
                        <a:rPr lang="ja-JP" sz="1800" kern="100" dirty="0">
                          <a:effectLst/>
                          <a:latin typeface="+mj-ea"/>
                          <a:ea typeface="+mj-ea"/>
                          <a:cs typeface="メイリオ" panose="020B0604030504040204" pitchFamily="50" charset="-128"/>
                        </a:rPr>
                        <a:t>・経済・理工・</a:t>
                      </a:r>
                      <a:r>
                        <a:rPr lang="ja-JP" sz="1800" kern="100" dirty="0" smtClean="0">
                          <a:effectLst/>
                          <a:latin typeface="+mj-ea"/>
                          <a:ea typeface="+mj-ea"/>
                          <a:cs typeface="メイリオ" panose="020B0604030504040204" pitchFamily="50" charset="-128"/>
                        </a:rPr>
                        <a:t>生命</a:t>
                      </a:r>
                      <a:endParaRPr lang="en-US" altLang="ja-JP" sz="1800" kern="100" dirty="0" smtClean="0">
                        <a:effectLst/>
                        <a:latin typeface="+mj-ea"/>
                        <a:ea typeface="+mj-ea"/>
                        <a:cs typeface="メイリオ" panose="020B0604030504040204" pitchFamily="50" charset="-128"/>
                      </a:endParaRPr>
                    </a:p>
                    <a:p>
                      <a:pPr algn="just">
                        <a:lnSpc>
                          <a:spcPts val="1200"/>
                        </a:lnSpc>
                        <a:spcAft>
                          <a:spcPts val="0"/>
                        </a:spcAft>
                      </a:pPr>
                      <a:endParaRPr lang="en-US" altLang="ja-JP" sz="1800" kern="100" dirty="0" smtClean="0">
                        <a:effectLst/>
                        <a:latin typeface="+mj-ea"/>
                        <a:ea typeface="+mj-ea"/>
                        <a:cs typeface="メイリオ" panose="020B0604030504040204" pitchFamily="50" charset="-128"/>
                      </a:endParaRPr>
                    </a:p>
                    <a:p>
                      <a:pPr algn="just">
                        <a:lnSpc>
                          <a:spcPts val="1200"/>
                        </a:lnSpc>
                        <a:spcAft>
                          <a:spcPts val="0"/>
                        </a:spcAft>
                      </a:pPr>
                      <a:r>
                        <a:rPr lang="ja-JP" sz="1800" kern="100" dirty="0" smtClean="0">
                          <a:effectLst/>
                          <a:latin typeface="+mj-ea"/>
                          <a:ea typeface="+mj-ea"/>
                          <a:cs typeface="メイリオ" panose="020B0604030504040204" pitchFamily="50" charset="-128"/>
                        </a:rPr>
                        <a:t>科学</a:t>
                      </a:r>
                      <a:endParaRPr lang="ja-JP" sz="18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1800" kern="100" dirty="0">
                          <a:effectLst/>
                          <a:latin typeface="+mj-ea"/>
                          <a:ea typeface="+mj-ea"/>
                          <a:cs typeface="メイリオ" panose="020B0604030504040204" pitchFamily="50" charset="-128"/>
                        </a:rPr>
                        <a:t>9</a:t>
                      </a:r>
                      <a:r>
                        <a:rPr lang="ja-JP" sz="1800" kern="100" dirty="0">
                          <a:effectLst/>
                          <a:latin typeface="+mj-ea"/>
                          <a:ea typeface="+mj-ea"/>
                          <a:cs typeface="メイリオ" panose="020B0604030504040204" pitchFamily="50" charset="-128"/>
                        </a:rPr>
                        <a:t>月</a:t>
                      </a:r>
                      <a:r>
                        <a:rPr lang="en-US" sz="1800" kern="100" dirty="0">
                          <a:effectLst/>
                          <a:latin typeface="+mj-ea"/>
                          <a:ea typeface="+mj-ea"/>
                          <a:cs typeface="メイリオ" panose="020B0604030504040204" pitchFamily="50" charset="-128"/>
                        </a:rPr>
                        <a:t> 10</a:t>
                      </a:r>
                      <a:r>
                        <a:rPr lang="ja-JP" sz="1800" kern="100" dirty="0">
                          <a:effectLst/>
                          <a:latin typeface="+mj-ea"/>
                          <a:ea typeface="+mj-ea"/>
                          <a:cs typeface="メイリオ" panose="020B0604030504040204" pitchFamily="50" charset="-128"/>
                        </a:rPr>
                        <a:t>日（木）～</a:t>
                      </a:r>
                      <a:r>
                        <a:rPr lang="en-US" sz="1800" kern="100" dirty="0">
                          <a:effectLst/>
                          <a:latin typeface="+mj-ea"/>
                          <a:ea typeface="+mj-ea"/>
                          <a:cs typeface="メイリオ" panose="020B0604030504040204" pitchFamily="50" charset="-128"/>
                        </a:rPr>
                        <a:t>9</a:t>
                      </a:r>
                      <a:r>
                        <a:rPr lang="ja-JP" sz="1800" kern="100" dirty="0">
                          <a:effectLst/>
                          <a:latin typeface="+mj-ea"/>
                          <a:ea typeface="+mj-ea"/>
                          <a:cs typeface="メイリオ" panose="020B0604030504040204" pitchFamily="50" charset="-128"/>
                        </a:rPr>
                        <a:t>月</a:t>
                      </a:r>
                      <a:r>
                        <a:rPr lang="en-US" sz="1800" kern="100" dirty="0">
                          <a:effectLst/>
                          <a:latin typeface="+mj-ea"/>
                          <a:ea typeface="+mj-ea"/>
                          <a:cs typeface="メイリオ" panose="020B0604030504040204" pitchFamily="50" charset="-128"/>
                        </a:rPr>
                        <a:t>24</a:t>
                      </a:r>
                      <a:r>
                        <a:rPr lang="ja-JP" sz="1800" kern="100" dirty="0">
                          <a:effectLst/>
                          <a:latin typeface="+mj-ea"/>
                          <a:ea typeface="+mj-ea"/>
                          <a:cs typeface="メイリオ" panose="020B0604030504040204" pitchFamily="50" charset="-128"/>
                        </a:rPr>
                        <a:t>日（木）</a:t>
                      </a:r>
                      <a:endParaRPr lang="ja-JP" sz="18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800" kern="100" dirty="0">
                          <a:effectLst/>
                          <a:latin typeface="+mj-ea"/>
                          <a:ea typeface="+mj-ea"/>
                          <a:cs typeface="メイリオ" panose="020B0604030504040204" pitchFamily="50" charset="-128"/>
                        </a:rPr>
                        <a:t>入学時に受験した</a:t>
                      </a:r>
                      <a:r>
                        <a:rPr lang="en-US" sz="1800" kern="100" dirty="0">
                          <a:effectLst/>
                          <a:latin typeface="+mj-ea"/>
                          <a:ea typeface="+mj-ea"/>
                          <a:cs typeface="メイリオ" panose="020B0604030504040204" pitchFamily="50" charset="-128"/>
                        </a:rPr>
                        <a:t>TOEFL </a:t>
                      </a:r>
                      <a:endParaRPr lang="en-US" sz="1800" kern="100" dirty="0" smtClean="0">
                        <a:effectLst/>
                        <a:latin typeface="+mj-ea"/>
                        <a:ea typeface="+mj-ea"/>
                        <a:cs typeface="メイリオ" panose="020B0604030504040204" pitchFamily="50" charset="-128"/>
                      </a:endParaRPr>
                    </a:p>
                    <a:p>
                      <a:pPr algn="just">
                        <a:lnSpc>
                          <a:spcPts val="1200"/>
                        </a:lnSpc>
                        <a:spcAft>
                          <a:spcPts val="0"/>
                        </a:spcAft>
                      </a:pPr>
                      <a:endParaRPr lang="en-US" sz="1800" kern="100" dirty="0" smtClean="0">
                        <a:effectLst/>
                        <a:latin typeface="+mj-ea"/>
                        <a:ea typeface="+mj-ea"/>
                        <a:cs typeface="メイリオ" panose="020B0604030504040204" pitchFamily="50" charset="-128"/>
                      </a:endParaRPr>
                    </a:p>
                    <a:p>
                      <a:pPr algn="just">
                        <a:lnSpc>
                          <a:spcPts val="1200"/>
                        </a:lnSpc>
                        <a:spcAft>
                          <a:spcPts val="0"/>
                        </a:spcAft>
                      </a:pPr>
                      <a:r>
                        <a:rPr lang="en-US" sz="1800" kern="100" dirty="0" smtClean="0">
                          <a:effectLst/>
                          <a:latin typeface="+mj-ea"/>
                          <a:ea typeface="+mj-ea"/>
                          <a:cs typeface="メイリオ" panose="020B0604030504040204" pitchFamily="50" charset="-128"/>
                        </a:rPr>
                        <a:t>ITP</a:t>
                      </a:r>
                      <a:r>
                        <a:rPr lang="en-US" sz="1800" kern="100" dirty="0">
                          <a:effectLst/>
                          <a:latin typeface="+mj-ea"/>
                          <a:ea typeface="+mj-ea"/>
                          <a:cs typeface="メイリオ" panose="020B0604030504040204" pitchFamily="50" charset="-128"/>
                        </a:rPr>
                        <a:t>®</a:t>
                      </a:r>
                      <a:r>
                        <a:rPr lang="ja-JP" sz="1800" kern="100" dirty="0" err="1">
                          <a:effectLst/>
                          <a:latin typeface="+mj-ea"/>
                          <a:ea typeface="+mj-ea"/>
                          <a:cs typeface="メイリオ" panose="020B0604030504040204" pitchFamily="50" charset="-128"/>
                        </a:rPr>
                        <a:t>、</a:t>
                      </a:r>
                      <a:r>
                        <a:rPr lang="en-US" sz="1800" kern="100" dirty="0">
                          <a:effectLst/>
                          <a:latin typeface="+mj-ea"/>
                          <a:ea typeface="+mj-ea"/>
                          <a:cs typeface="メイリオ" panose="020B0604030504040204" pitchFamily="50" charset="-128"/>
                        </a:rPr>
                        <a:t>TOEIC IP®</a:t>
                      </a:r>
                      <a:r>
                        <a:rPr lang="ja-JP" sz="1800" kern="100" dirty="0" err="1">
                          <a:effectLst/>
                          <a:latin typeface="+mj-ea"/>
                          <a:ea typeface="+mj-ea"/>
                          <a:cs typeface="メイリオ" panose="020B0604030504040204" pitchFamily="50" charset="-128"/>
                        </a:rPr>
                        <a:t>、</a:t>
                      </a:r>
                      <a:r>
                        <a:rPr lang="ja-JP" sz="1800" kern="100" dirty="0">
                          <a:effectLst/>
                          <a:latin typeface="+mj-ea"/>
                          <a:ea typeface="+mj-ea"/>
                          <a:cs typeface="メイリオ" panose="020B0604030504040204" pitchFamily="50" charset="-128"/>
                        </a:rPr>
                        <a:t>英語</a:t>
                      </a:r>
                      <a:r>
                        <a:rPr lang="ja-JP" sz="1800" kern="100" dirty="0" smtClean="0">
                          <a:effectLst/>
                          <a:latin typeface="+mj-ea"/>
                          <a:ea typeface="+mj-ea"/>
                          <a:cs typeface="メイリオ" panose="020B0604030504040204" pitchFamily="50" charset="-128"/>
                        </a:rPr>
                        <a:t>プ</a:t>
                      </a:r>
                      <a:endParaRPr lang="en-US" altLang="ja-JP" sz="1800" kern="100" dirty="0" smtClean="0">
                        <a:effectLst/>
                        <a:latin typeface="+mj-ea"/>
                        <a:ea typeface="+mj-ea"/>
                        <a:cs typeface="メイリオ" panose="020B0604030504040204" pitchFamily="50" charset="-128"/>
                      </a:endParaRPr>
                    </a:p>
                    <a:p>
                      <a:pPr algn="just">
                        <a:lnSpc>
                          <a:spcPts val="1200"/>
                        </a:lnSpc>
                        <a:spcAft>
                          <a:spcPts val="0"/>
                        </a:spcAft>
                      </a:pPr>
                      <a:endParaRPr lang="en-US" altLang="ja-JP" sz="1800" kern="100" dirty="0" smtClean="0">
                        <a:effectLst/>
                        <a:latin typeface="+mj-ea"/>
                        <a:ea typeface="+mj-ea"/>
                        <a:cs typeface="メイリオ" panose="020B0604030504040204" pitchFamily="50" charset="-128"/>
                      </a:endParaRPr>
                    </a:p>
                    <a:p>
                      <a:pPr algn="just">
                        <a:lnSpc>
                          <a:spcPts val="1200"/>
                        </a:lnSpc>
                        <a:spcAft>
                          <a:spcPts val="0"/>
                        </a:spcAft>
                      </a:pPr>
                      <a:r>
                        <a:rPr lang="ja-JP" sz="1800" kern="100" dirty="0" smtClean="0">
                          <a:effectLst/>
                          <a:latin typeface="+mj-ea"/>
                          <a:ea typeface="+mj-ea"/>
                          <a:cs typeface="メイリオ" panose="020B0604030504040204" pitchFamily="50" charset="-128"/>
                        </a:rPr>
                        <a:t>レイスメント</a:t>
                      </a:r>
                      <a:r>
                        <a:rPr lang="ja-JP" sz="1800" kern="100" dirty="0">
                          <a:effectLst/>
                          <a:latin typeface="+mj-ea"/>
                          <a:ea typeface="+mj-ea"/>
                          <a:cs typeface="メイリオ" panose="020B0604030504040204" pitchFamily="50" charset="-128"/>
                        </a:rPr>
                        <a:t>αのいずれか</a:t>
                      </a:r>
                      <a:endParaRPr lang="ja-JP" sz="18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231847"/>
                  </a:ext>
                </a:extLst>
              </a:tr>
            </a:tbl>
          </a:graphicData>
        </a:graphic>
      </p:graphicFrame>
    </p:spTree>
    <p:extLst>
      <p:ext uri="{BB962C8B-B14F-4D97-AF65-F5344CB8AC3E}">
        <p14:creationId xmlns:p14="http://schemas.microsoft.com/office/powerpoint/2010/main" val="1382594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944562"/>
          </a:xfrm>
        </p:spPr>
        <p:txBody>
          <a:bodyPr/>
          <a:lstStyle/>
          <a:p>
            <a:r>
              <a:rPr lang="ja-JP" altLang="en-US" sz="2400" dirty="0">
                <a:solidFill>
                  <a:schemeClr val="tx2"/>
                </a:solidFill>
              </a:rPr>
              <a:t>＜学内で受験したスコアを申し込みに利用される方＞</a:t>
            </a:r>
            <a:r>
              <a:rPr lang="en-US" altLang="ja-JP" dirty="0" smtClean="0">
                <a:solidFill>
                  <a:schemeClr val="tx2"/>
                </a:solidFill>
              </a:rPr>
              <a:t/>
            </a:r>
            <a:br>
              <a:rPr lang="en-US" altLang="ja-JP" dirty="0" smtClean="0">
                <a:solidFill>
                  <a:schemeClr val="tx2"/>
                </a:solidFill>
              </a:rPr>
            </a:br>
            <a:r>
              <a:rPr lang="ja-JP" altLang="en-US" sz="2800" b="1" dirty="0" smtClean="0">
                <a:solidFill>
                  <a:schemeClr val="tx2"/>
                </a:solidFill>
              </a:rPr>
              <a:t>英語スコアの照会期間について</a:t>
            </a:r>
            <a:endParaRPr kumimoji="1" lang="ja-JP" altLang="en-US" sz="2800" b="1" dirty="0">
              <a:solidFill>
                <a:schemeClr val="tx2"/>
              </a:solidFill>
            </a:endParaRPr>
          </a:p>
        </p:txBody>
      </p:sp>
      <p:sp>
        <p:nvSpPr>
          <p:cNvPr id="6" name="コンテンツ プレースホルダ 5"/>
          <p:cNvSpPr>
            <a:spLocks noGrp="1"/>
          </p:cNvSpPr>
          <p:nvPr>
            <p:ph idx="1"/>
          </p:nvPr>
        </p:nvSpPr>
        <p:spPr>
          <a:xfrm>
            <a:off x="379267" y="1470213"/>
            <a:ext cx="8440883" cy="4886138"/>
          </a:xfrm>
        </p:spPr>
        <p:txBody>
          <a:bodyPr>
            <a:normAutofit/>
          </a:bodyPr>
          <a:lstStyle/>
          <a:p>
            <a:pPr marL="0" indent="0">
              <a:lnSpc>
                <a:spcPct val="120000"/>
              </a:lnSpc>
              <a:buNone/>
            </a:pPr>
            <a:r>
              <a:rPr lang="ja-JP" altLang="ja-JP" sz="2800" dirty="0">
                <a:solidFill>
                  <a:schemeClr val="tx1"/>
                </a:solidFill>
              </a:rPr>
              <a:t>入学時に</a:t>
            </a:r>
            <a:r>
              <a:rPr lang="ja-JP" altLang="ja-JP" sz="2800" dirty="0" smtClean="0">
                <a:solidFill>
                  <a:schemeClr val="tx1"/>
                </a:solidFill>
              </a:rPr>
              <a:t>受験</a:t>
            </a:r>
            <a:r>
              <a:rPr lang="ja-JP" altLang="en-US" sz="2800" dirty="0" smtClean="0">
                <a:solidFill>
                  <a:schemeClr val="tx1"/>
                </a:solidFill>
              </a:rPr>
              <a:t>し</a:t>
            </a:r>
            <a:r>
              <a:rPr lang="ja-JP" altLang="en-US" sz="2800" dirty="0">
                <a:solidFill>
                  <a:schemeClr val="tx1"/>
                </a:solidFill>
              </a:rPr>
              <a:t>た</a:t>
            </a:r>
            <a:r>
              <a:rPr lang="en-US" altLang="ja-JP" sz="2800" dirty="0" smtClean="0">
                <a:solidFill>
                  <a:schemeClr val="tx1"/>
                </a:solidFill>
              </a:rPr>
              <a:t>TOEFL®ITP</a:t>
            </a:r>
            <a:r>
              <a:rPr lang="ja-JP" altLang="en-US" sz="2800" dirty="0" err="1">
                <a:solidFill>
                  <a:schemeClr val="tx1"/>
                </a:solidFill>
              </a:rPr>
              <a:t>、</a:t>
            </a:r>
            <a:r>
              <a:rPr lang="en-US" altLang="ja-JP" sz="2800" dirty="0">
                <a:solidFill>
                  <a:schemeClr val="tx1"/>
                </a:solidFill>
              </a:rPr>
              <a:t>TOEIC®IP</a:t>
            </a:r>
            <a:r>
              <a:rPr lang="ja-JP" altLang="en-US" sz="2800" dirty="0" err="1">
                <a:solidFill>
                  <a:schemeClr val="tx1"/>
                </a:solidFill>
              </a:rPr>
              <a:t>、</a:t>
            </a:r>
            <a:r>
              <a:rPr lang="ja-JP" altLang="en-US" sz="2800" dirty="0">
                <a:solidFill>
                  <a:schemeClr val="tx1"/>
                </a:solidFill>
              </a:rPr>
              <a:t>英語プレイスメント</a:t>
            </a:r>
            <a:r>
              <a:rPr lang="en-US" altLang="ja-JP" sz="2800" dirty="0">
                <a:solidFill>
                  <a:schemeClr val="tx1"/>
                </a:solidFill>
              </a:rPr>
              <a:t>α</a:t>
            </a:r>
            <a:r>
              <a:rPr lang="ja-JP" altLang="en-US" sz="2800" dirty="0">
                <a:solidFill>
                  <a:schemeClr val="tx1"/>
                </a:solidFill>
              </a:rPr>
              <a:t>　</a:t>
            </a:r>
            <a:r>
              <a:rPr lang="ja-JP" altLang="ja-JP" sz="2800" dirty="0">
                <a:solidFill>
                  <a:schemeClr val="tx1"/>
                </a:solidFill>
              </a:rPr>
              <a:t>の</a:t>
            </a:r>
            <a:r>
              <a:rPr lang="ja-JP" altLang="ja-JP" sz="2800" dirty="0" smtClean="0">
                <a:solidFill>
                  <a:schemeClr val="tx1"/>
                </a:solidFill>
              </a:rPr>
              <a:t>スコア</a:t>
            </a:r>
            <a:r>
              <a:rPr lang="ja-JP" altLang="en-US" sz="2800" dirty="0" smtClean="0">
                <a:solidFill>
                  <a:schemeClr val="tx1"/>
                </a:solidFill>
              </a:rPr>
              <a:t>に限り、</a:t>
            </a:r>
            <a:r>
              <a:rPr lang="ja-JP" altLang="ja-JP" sz="2800" dirty="0" smtClean="0">
                <a:solidFill>
                  <a:schemeClr val="tx1"/>
                </a:solidFill>
              </a:rPr>
              <a:t>申</a:t>
            </a:r>
            <a:r>
              <a:rPr lang="ja-JP" altLang="en-US" sz="2800" dirty="0" smtClean="0">
                <a:solidFill>
                  <a:schemeClr val="tx1"/>
                </a:solidFill>
              </a:rPr>
              <a:t>し</a:t>
            </a:r>
            <a:r>
              <a:rPr lang="ja-JP" altLang="ja-JP" sz="2800" dirty="0" smtClean="0">
                <a:solidFill>
                  <a:schemeClr val="tx1"/>
                </a:solidFill>
              </a:rPr>
              <a:t>込み</a:t>
            </a:r>
            <a:r>
              <a:rPr lang="ja-JP" altLang="ja-JP" sz="2800" dirty="0">
                <a:solidFill>
                  <a:schemeClr val="tx1"/>
                </a:solidFill>
              </a:rPr>
              <a:t>に使用することができます。</a:t>
            </a:r>
            <a:endParaRPr lang="en-US" altLang="ja-JP" sz="2800" dirty="0">
              <a:solidFill>
                <a:srgbClr val="FFFFFF"/>
              </a:solidFill>
              <a:highlight>
                <a:srgbClr val="000000"/>
              </a:highlight>
              <a:latin typeface="ＭＳ Ｐゴシック" panose="020B0600070205080204" pitchFamily="50" charset="-128"/>
              <a:cs typeface="Times New Roman" panose="02020603050405020304" pitchFamily="18" charset="0"/>
            </a:endParaRPr>
          </a:p>
          <a:p>
            <a:pPr marL="0" indent="0">
              <a:lnSpc>
                <a:spcPct val="120000"/>
              </a:lnSpc>
              <a:buNone/>
            </a:pPr>
            <a:r>
              <a:rPr lang="en-US" altLang="ja-JP" sz="1600" dirty="0" smtClean="0">
                <a:solidFill>
                  <a:schemeClr val="tx1"/>
                </a:solidFill>
              </a:rPr>
              <a:t>※</a:t>
            </a:r>
            <a:r>
              <a:rPr lang="ja-JP" altLang="en-US" sz="1600" dirty="0" smtClean="0">
                <a:solidFill>
                  <a:schemeClr val="tx1"/>
                </a:solidFill>
              </a:rPr>
              <a:t>但し</a:t>
            </a:r>
            <a:r>
              <a:rPr lang="ja-JP" altLang="ja-JP" sz="1600" dirty="0" smtClean="0">
                <a:solidFill>
                  <a:schemeClr val="tx1"/>
                </a:solidFill>
              </a:rPr>
              <a:t>応募者</a:t>
            </a:r>
            <a:r>
              <a:rPr lang="ja-JP" altLang="ja-JP" sz="1600" dirty="0">
                <a:solidFill>
                  <a:schemeClr val="tx1"/>
                </a:solidFill>
              </a:rPr>
              <a:t>多数で抽選と</a:t>
            </a:r>
            <a:r>
              <a:rPr lang="ja-JP" altLang="ja-JP" sz="1600" dirty="0" smtClean="0">
                <a:solidFill>
                  <a:schemeClr val="tx1"/>
                </a:solidFill>
              </a:rPr>
              <a:t>な</a:t>
            </a:r>
            <a:r>
              <a:rPr lang="ja-JP" altLang="en-US" sz="1600" dirty="0" smtClean="0">
                <a:solidFill>
                  <a:schemeClr val="tx1"/>
                </a:solidFill>
              </a:rPr>
              <a:t>る</a:t>
            </a:r>
            <a:r>
              <a:rPr lang="ja-JP" altLang="ja-JP" sz="1600" dirty="0" smtClean="0">
                <a:solidFill>
                  <a:schemeClr val="tx1"/>
                </a:solidFill>
              </a:rPr>
              <a:t>場合</a:t>
            </a:r>
            <a:r>
              <a:rPr lang="ja-JP" altLang="ja-JP" sz="1600" dirty="0">
                <a:solidFill>
                  <a:schemeClr val="tx1"/>
                </a:solidFill>
              </a:rPr>
              <a:t>、</a:t>
            </a:r>
            <a:r>
              <a:rPr lang="en-US" altLang="ja-JP" sz="1600" dirty="0">
                <a:solidFill>
                  <a:schemeClr val="tx1"/>
                </a:solidFill>
              </a:rPr>
              <a:t>2</a:t>
            </a:r>
            <a:r>
              <a:rPr lang="ja-JP" altLang="ja-JP" sz="1600" dirty="0">
                <a:solidFill>
                  <a:schemeClr val="tx1"/>
                </a:solidFill>
              </a:rPr>
              <a:t>年以内のスコア保持者が優先されますのでご注意ください</a:t>
            </a:r>
            <a:r>
              <a:rPr lang="ja-JP" altLang="ja-JP" sz="1600" dirty="0" smtClean="0">
                <a:solidFill>
                  <a:schemeClr val="tx1"/>
                </a:solidFill>
              </a:rPr>
              <a:t>。</a:t>
            </a:r>
            <a:endParaRPr lang="en-US" altLang="ja-JP" sz="1400" dirty="0">
              <a:solidFill>
                <a:schemeClr val="tx1"/>
              </a:solidFill>
            </a:endParaRPr>
          </a:p>
          <a:p>
            <a:pPr marL="0" indent="0">
              <a:lnSpc>
                <a:spcPct val="120000"/>
              </a:lnSpc>
              <a:buNone/>
            </a:pPr>
            <a:r>
              <a:rPr lang="en-US" altLang="ja-JP" sz="2800" dirty="0" smtClean="0">
                <a:solidFill>
                  <a:srgbClr val="FFFFFF"/>
                </a:solidFill>
                <a:highlight>
                  <a:srgbClr val="000000"/>
                </a:highlight>
                <a:latin typeface="ＭＳ Ｐゴシック" panose="020B0600070205080204" pitchFamily="50" charset="-128"/>
                <a:cs typeface="Times New Roman" panose="02020603050405020304" pitchFamily="18" charset="0"/>
              </a:rPr>
              <a:t>2019</a:t>
            </a:r>
            <a:r>
              <a:rPr lang="ja-JP" altLang="ja-JP" sz="2800" dirty="0">
                <a:solidFill>
                  <a:srgbClr val="FFFFFF"/>
                </a:solidFill>
                <a:highlight>
                  <a:srgbClr val="000000"/>
                </a:highlight>
                <a:cs typeface="Times New Roman" panose="02020603050405020304" pitchFamily="18" charset="0"/>
              </a:rPr>
              <a:t>年度以前入学の方</a:t>
            </a:r>
            <a:endParaRPr lang="en-US" altLang="ja-JP" sz="2800" dirty="0">
              <a:solidFill>
                <a:schemeClr val="tx1"/>
              </a:solidFill>
            </a:endParaRPr>
          </a:p>
          <a:p>
            <a:pPr marL="0" indent="0">
              <a:lnSpc>
                <a:spcPct val="120000"/>
              </a:lnSpc>
              <a:buNone/>
            </a:pPr>
            <a:endParaRPr lang="en-US" altLang="ja-JP" sz="1400" dirty="0" smtClean="0">
              <a:solidFill>
                <a:schemeClr val="tx1"/>
              </a:solidFill>
            </a:endParaRPr>
          </a:p>
          <a:p>
            <a:pPr marL="0" indent="0">
              <a:lnSpc>
                <a:spcPct val="120000"/>
              </a:lnSpc>
              <a:buNone/>
            </a:pPr>
            <a:endParaRPr lang="en-US" altLang="ja-JP" sz="1400" dirty="0">
              <a:solidFill>
                <a:schemeClr val="tx1"/>
              </a:solidFill>
            </a:endParaRPr>
          </a:p>
          <a:p>
            <a:pPr marL="0" indent="0">
              <a:lnSpc>
                <a:spcPct val="120000"/>
              </a:lnSpc>
              <a:buNone/>
            </a:pPr>
            <a:endParaRPr lang="en-US" altLang="ja-JP" sz="1400" dirty="0" smtClean="0">
              <a:solidFill>
                <a:schemeClr val="tx1"/>
              </a:solidFill>
            </a:endParaRPr>
          </a:p>
        </p:txBody>
      </p:sp>
      <p:sp>
        <p:nvSpPr>
          <p:cNvPr id="2" name="スライド番号プレースホルダ 1"/>
          <p:cNvSpPr>
            <a:spLocks noGrp="1"/>
          </p:cNvSpPr>
          <p:nvPr>
            <p:ph type="sldNum" sz="quarter" idx="12"/>
          </p:nvPr>
        </p:nvSpPr>
        <p:spPr/>
        <p:txBody>
          <a:bodyPr/>
          <a:lstStyle/>
          <a:p>
            <a:pPr>
              <a:defRPr/>
            </a:pPr>
            <a:fld id="{F81D7EBC-1D7A-4CB6-A6DC-F06B3E210253}" type="slidenum">
              <a:rPr lang="ja-JP" altLang="en-US" smtClean="0"/>
              <a:pPr>
                <a:defRPr/>
              </a:pPr>
              <a:t>7</a:t>
            </a:fld>
            <a:endParaRPr lang="ja-JP" altLang="en-US"/>
          </a:p>
        </p:txBody>
      </p:sp>
      <p:graphicFrame>
        <p:nvGraphicFramePr>
          <p:cNvPr id="3" name="表 2"/>
          <p:cNvGraphicFramePr>
            <a:graphicFrameLocks noGrp="1"/>
          </p:cNvGraphicFramePr>
          <p:nvPr/>
        </p:nvGraphicFramePr>
        <p:xfrm>
          <a:off x="484908" y="4256787"/>
          <a:ext cx="8229600" cy="1624059"/>
        </p:xfrm>
        <a:graphic>
          <a:graphicData uri="http://schemas.openxmlformats.org/drawingml/2006/table">
            <a:tbl>
              <a:tblPr firstRow="1" firstCol="1" bandRow="1"/>
              <a:tblGrid>
                <a:gridCol w="1855694">
                  <a:extLst>
                    <a:ext uri="{9D8B030D-6E8A-4147-A177-3AD203B41FA5}">
                      <a16:colId xmlns:a16="http://schemas.microsoft.com/office/drawing/2014/main" val="3297162466"/>
                    </a:ext>
                  </a:extLst>
                </a:gridCol>
                <a:gridCol w="3263153">
                  <a:extLst>
                    <a:ext uri="{9D8B030D-6E8A-4147-A177-3AD203B41FA5}">
                      <a16:colId xmlns:a16="http://schemas.microsoft.com/office/drawing/2014/main" val="434270298"/>
                    </a:ext>
                  </a:extLst>
                </a:gridCol>
                <a:gridCol w="3110753">
                  <a:extLst>
                    <a:ext uri="{9D8B030D-6E8A-4147-A177-3AD203B41FA5}">
                      <a16:colId xmlns:a16="http://schemas.microsoft.com/office/drawing/2014/main" val="3752906156"/>
                    </a:ext>
                  </a:extLst>
                </a:gridCol>
              </a:tblGrid>
              <a:tr h="541353">
                <a:tc>
                  <a:txBody>
                    <a:bodyPr/>
                    <a:lstStyle/>
                    <a:p>
                      <a:pPr algn="ctr">
                        <a:lnSpc>
                          <a:spcPts val="1200"/>
                        </a:lnSpc>
                        <a:spcAft>
                          <a:spcPts val="0"/>
                        </a:spcAft>
                      </a:pPr>
                      <a:endParaRPr lang="en-US" altLang="ja-JP" sz="1800" b="1" kern="100" dirty="0" smtClean="0">
                        <a:effectLst/>
                        <a:latin typeface="+mj-ea"/>
                        <a:ea typeface="+mj-ea"/>
                        <a:cs typeface="メイリオ" panose="020B0604030504040204" pitchFamily="50" charset="-128"/>
                      </a:endParaRPr>
                    </a:p>
                    <a:p>
                      <a:pPr algn="ctr">
                        <a:lnSpc>
                          <a:spcPts val="1200"/>
                        </a:lnSpc>
                        <a:spcAft>
                          <a:spcPts val="0"/>
                        </a:spcAft>
                      </a:pPr>
                      <a:r>
                        <a:rPr lang="ja-JP" sz="1800" b="1" kern="100" dirty="0" smtClean="0">
                          <a:effectLst/>
                          <a:latin typeface="+mj-ea"/>
                          <a:ea typeface="+mj-ea"/>
                          <a:cs typeface="メイリオ" panose="020B0604030504040204" pitchFamily="50" charset="-128"/>
                        </a:rPr>
                        <a:t>学部</a:t>
                      </a:r>
                      <a:endParaRPr lang="ja-JP" sz="1800" b="1"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endParaRPr lang="en-US" altLang="ja-JP" sz="1800" b="1" kern="100" dirty="0" smtClean="0">
                        <a:effectLst/>
                        <a:latin typeface="+mj-ea"/>
                        <a:ea typeface="+mj-ea"/>
                        <a:cs typeface="メイリオ" panose="020B0604030504040204" pitchFamily="50" charset="-128"/>
                      </a:endParaRPr>
                    </a:p>
                    <a:p>
                      <a:pPr algn="ctr">
                        <a:lnSpc>
                          <a:spcPts val="1200"/>
                        </a:lnSpc>
                        <a:spcAft>
                          <a:spcPts val="0"/>
                        </a:spcAft>
                      </a:pPr>
                      <a:r>
                        <a:rPr lang="ja-JP" sz="1800" b="1" kern="100" dirty="0" smtClean="0">
                          <a:effectLst/>
                          <a:latin typeface="+mj-ea"/>
                          <a:ea typeface="+mj-ea"/>
                          <a:cs typeface="メイリオ" panose="020B0604030504040204" pitchFamily="50" charset="-128"/>
                        </a:rPr>
                        <a:t>ウェブ</a:t>
                      </a:r>
                      <a:r>
                        <a:rPr lang="ja-JP" sz="1800" b="1" kern="100" dirty="0">
                          <a:effectLst/>
                          <a:latin typeface="+mj-ea"/>
                          <a:ea typeface="+mj-ea"/>
                          <a:cs typeface="メイリオ" panose="020B0604030504040204" pitchFamily="50" charset="-128"/>
                        </a:rPr>
                        <a:t>照会期間</a:t>
                      </a:r>
                      <a:endParaRPr lang="ja-JP" sz="1800" b="1"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endParaRPr lang="en-US" altLang="ja-JP" sz="1800" b="1" kern="100" dirty="0" smtClean="0">
                        <a:effectLst/>
                        <a:latin typeface="+mj-ea"/>
                        <a:ea typeface="+mj-ea"/>
                        <a:cs typeface="メイリオ" panose="020B0604030504040204" pitchFamily="50" charset="-128"/>
                      </a:endParaRPr>
                    </a:p>
                    <a:p>
                      <a:pPr algn="ctr">
                        <a:lnSpc>
                          <a:spcPts val="1200"/>
                        </a:lnSpc>
                        <a:spcAft>
                          <a:spcPts val="0"/>
                        </a:spcAft>
                      </a:pPr>
                      <a:r>
                        <a:rPr lang="ja-JP" sz="1800" b="1" kern="100" dirty="0" smtClean="0">
                          <a:effectLst/>
                          <a:latin typeface="+mj-ea"/>
                          <a:ea typeface="+mj-ea"/>
                          <a:cs typeface="メイリオ" panose="020B0604030504040204" pitchFamily="50" charset="-128"/>
                        </a:rPr>
                        <a:t>テスト</a:t>
                      </a:r>
                      <a:endParaRPr lang="ja-JP" sz="1800" b="1"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73965061"/>
                  </a:ext>
                </a:extLst>
              </a:tr>
              <a:tr h="1082706">
                <a:tc>
                  <a:txBody>
                    <a:bodyPr/>
                    <a:lstStyle/>
                    <a:p>
                      <a:pPr algn="ctr">
                        <a:lnSpc>
                          <a:spcPts val="1200"/>
                        </a:lnSpc>
                        <a:spcAft>
                          <a:spcPts val="0"/>
                        </a:spcAft>
                      </a:pPr>
                      <a:r>
                        <a:rPr lang="ja-JP" sz="1800" kern="100" dirty="0">
                          <a:effectLst/>
                          <a:latin typeface="+mj-ea"/>
                          <a:ea typeface="+mj-ea"/>
                          <a:cs typeface="メイリオ" panose="020B0604030504040204" pitchFamily="50" charset="-128"/>
                        </a:rPr>
                        <a:t>全学部</a:t>
                      </a:r>
                      <a:endParaRPr lang="ja-JP" sz="18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1800" kern="100" dirty="0">
                          <a:effectLst/>
                          <a:latin typeface="+mj-ea"/>
                          <a:ea typeface="+mj-ea"/>
                          <a:cs typeface="メイリオ" panose="020B0604030504040204" pitchFamily="50" charset="-128"/>
                        </a:rPr>
                        <a:t>9</a:t>
                      </a:r>
                      <a:r>
                        <a:rPr lang="ja-JP" sz="1800" kern="100" dirty="0">
                          <a:effectLst/>
                          <a:latin typeface="+mj-ea"/>
                          <a:ea typeface="+mj-ea"/>
                          <a:cs typeface="メイリオ" panose="020B0604030504040204" pitchFamily="50" charset="-128"/>
                        </a:rPr>
                        <a:t>月</a:t>
                      </a:r>
                      <a:r>
                        <a:rPr lang="en-US" sz="1800" kern="100" dirty="0">
                          <a:effectLst/>
                          <a:latin typeface="+mj-ea"/>
                          <a:ea typeface="+mj-ea"/>
                          <a:cs typeface="メイリオ" panose="020B0604030504040204" pitchFamily="50" charset="-128"/>
                        </a:rPr>
                        <a:t> 10</a:t>
                      </a:r>
                      <a:r>
                        <a:rPr lang="ja-JP" sz="1800" kern="100" dirty="0">
                          <a:effectLst/>
                          <a:latin typeface="+mj-ea"/>
                          <a:ea typeface="+mj-ea"/>
                          <a:cs typeface="メイリオ" panose="020B0604030504040204" pitchFamily="50" charset="-128"/>
                        </a:rPr>
                        <a:t>日（木）～</a:t>
                      </a:r>
                      <a:r>
                        <a:rPr lang="en-US" sz="1800" kern="100" dirty="0">
                          <a:effectLst/>
                          <a:latin typeface="+mj-ea"/>
                          <a:ea typeface="+mj-ea"/>
                          <a:cs typeface="メイリオ" panose="020B0604030504040204" pitchFamily="50" charset="-128"/>
                        </a:rPr>
                        <a:t>9</a:t>
                      </a:r>
                      <a:r>
                        <a:rPr lang="ja-JP" sz="1800" kern="100" dirty="0">
                          <a:effectLst/>
                          <a:latin typeface="+mj-ea"/>
                          <a:ea typeface="+mj-ea"/>
                          <a:cs typeface="メイリオ" panose="020B0604030504040204" pitchFamily="50" charset="-128"/>
                        </a:rPr>
                        <a:t>月</a:t>
                      </a:r>
                      <a:r>
                        <a:rPr lang="en-US" sz="1800" kern="100" dirty="0">
                          <a:effectLst/>
                          <a:latin typeface="+mj-ea"/>
                          <a:ea typeface="+mj-ea"/>
                          <a:cs typeface="メイリオ" panose="020B0604030504040204" pitchFamily="50" charset="-128"/>
                        </a:rPr>
                        <a:t>24</a:t>
                      </a:r>
                      <a:r>
                        <a:rPr lang="ja-JP" sz="1800" kern="100" dirty="0">
                          <a:effectLst/>
                          <a:latin typeface="+mj-ea"/>
                          <a:ea typeface="+mj-ea"/>
                          <a:cs typeface="メイリオ" panose="020B0604030504040204" pitchFamily="50" charset="-128"/>
                        </a:rPr>
                        <a:t>日（木）</a:t>
                      </a:r>
                      <a:endParaRPr lang="ja-JP" sz="18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800" kern="100" dirty="0">
                          <a:effectLst/>
                          <a:latin typeface="+mj-ea"/>
                          <a:ea typeface="+mj-ea"/>
                          <a:cs typeface="メイリオ" panose="020B0604030504040204" pitchFamily="50" charset="-128"/>
                        </a:rPr>
                        <a:t>入学時に受験した</a:t>
                      </a:r>
                      <a:r>
                        <a:rPr lang="en-US" sz="1800" kern="100" dirty="0">
                          <a:effectLst/>
                          <a:latin typeface="+mj-ea"/>
                          <a:ea typeface="+mj-ea"/>
                          <a:cs typeface="メイリオ" panose="020B0604030504040204" pitchFamily="50" charset="-128"/>
                        </a:rPr>
                        <a:t>TOEFL </a:t>
                      </a:r>
                      <a:endParaRPr lang="en-US" sz="1800" kern="100" dirty="0" smtClean="0">
                        <a:effectLst/>
                        <a:latin typeface="+mj-ea"/>
                        <a:ea typeface="+mj-ea"/>
                        <a:cs typeface="メイリオ" panose="020B0604030504040204" pitchFamily="50" charset="-128"/>
                      </a:endParaRPr>
                    </a:p>
                    <a:p>
                      <a:pPr algn="just">
                        <a:lnSpc>
                          <a:spcPts val="1200"/>
                        </a:lnSpc>
                        <a:spcAft>
                          <a:spcPts val="0"/>
                        </a:spcAft>
                      </a:pPr>
                      <a:endParaRPr lang="en-US" sz="1800" kern="100" dirty="0" smtClean="0">
                        <a:effectLst/>
                        <a:latin typeface="+mj-ea"/>
                        <a:ea typeface="+mj-ea"/>
                        <a:cs typeface="メイリオ" panose="020B0604030504040204" pitchFamily="50" charset="-128"/>
                      </a:endParaRPr>
                    </a:p>
                    <a:p>
                      <a:pPr algn="just">
                        <a:lnSpc>
                          <a:spcPts val="1200"/>
                        </a:lnSpc>
                        <a:spcAft>
                          <a:spcPts val="0"/>
                        </a:spcAft>
                      </a:pPr>
                      <a:r>
                        <a:rPr lang="en-US" sz="1800" kern="100" dirty="0" smtClean="0">
                          <a:effectLst/>
                          <a:latin typeface="+mj-ea"/>
                          <a:ea typeface="+mj-ea"/>
                          <a:cs typeface="メイリオ" panose="020B0604030504040204" pitchFamily="50" charset="-128"/>
                        </a:rPr>
                        <a:t>ITP</a:t>
                      </a:r>
                      <a:r>
                        <a:rPr lang="en-US" sz="1800" kern="100" dirty="0">
                          <a:effectLst/>
                          <a:latin typeface="+mj-ea"/>
                          <a:ea typeface="+mj-ea"/>
                          <a:cs typeface="メイリオ" panose="020B0604030504040204" pitchFamily="50" charset="-128"/>
                        </a:rPr>
                        <a:t>®</a:t>
                      </a:r>
                      <a:r>
                        <a:rPr lang="ja-JP" sz="1800" kern="100" dirty="0" err="1">
                          <a:effectLst/>
                          <a:latin typeface="+mj-ea"/>
                          <a:ea typeface="+mj-ea"/>
                          <a:cs typeface="メイリオ" panose="020B0604030504040204" pitchFamily="50" charset="-128"/>
                        </a:rPr>
                        <a:t>、</a:t>
                      </a:r>
                      <a:r>
                        <a:rPr lang="en-US" sz="1800" kern="100" dirty="0">
                          <a:effectLst/>
                          <a:latin typeface="+mj-ea"/>
                          <a:ea typeface="+mj-ea"/>
                          <a:cs typeface="メイリオ" panose="020B0604030504040204" pitchFamily="50" charset="-128"/>
                        </a:rPr>
                        <a:t>TOEIC IP®</a:t>
                      </a:r>
                      <a:r>
                        <a:rPr lang="ja-JP" sz="1800" kern="100" dirty="0" err="1">
                          <a:effectLst/>
                          <a:latin typeface="+mj-ea"/>
                          <a:ea typeface="+mj-ea"/>
                          <a:cs typeface="メイリオ" panose="020B0604030504040204" pitchFamily="50" charset="-128"/>
                        </a:rPr>
                        <a:t>、</a:t>
                      </a:r>
                      <a:r>
                        <a:rPr lang="ja-JP" sz="1800" kern="100" dirty="0">
                          <a:effectLst/>
                          <a:latin typeface="+mj-ea"/>
                          <a:ea typeface="+mj-ea"/>
                          <a:cs typeface="メイリオ" panose="020B0604030504040204" pitchFamily="50" charset="-128"/>
                        </a:rPr>
                        <a:t>英語</a:t>
                      </a:r>
                      <a:r>
                        <a:rPr lang="ja-JP" sz="1800" kern="100" dirty="0" smtClean="0">
                          <a:effectLst/>
                          <a:latin typeface="+mj-ea"/>
                          <a:ea typeface="+mj-ea"/>
                          <a:cs typeface="メイリオ" panose="020B0604030504040204" pitchFamily="50" charset="-128"/>
                        </a:rPr>
                        <a:t>プレ</a:t>
                      </a:r>
                      <a:endParaRPr lang="en-US" altLang="ja-JP" sz="1800" kern="100" dirty="0" smtClean="0">
                        <a:effectLst/>
                        <a:latin typeface="+mj-ea"/>
                        <a:ea typeface="+mj-ea"/>
                        <a:cs typeface="メイリオ" panose="020B0604030504040204" pitchFamily="50" charset="-128"/>
                      </a:endParaRPr>
                    </a:p>
                    <a:p>
                      <a:pPr algn="just">
                        <a:lnSpc>
                          <a:spcPts val="1200"/>
                        </a:lnSpc>
                        <a:spcAft>
                          <a:spcPts val="0"/>
                        </a:spcAft>
                      </a:pPr>
                      <a:endParaRPr lang="en-US" altLang="ja-JP" sz="1800" kern="100" dirty="0" smtClean="0">
                        <a:effectLst/>
                        <a:latin typeface="+mj-ea"/>
                        <a:ea typeface="+mj-ea"/>
                        <a:cs typeface="メイリオ" panose="020B0604030504040204" pitchFamily="50" charset="-128"/>
                      </a:endParaRPr>
                    </a:p>
                    <a:p>
                      <a:pPr algn="just">
                        <a:lnSpc>
                          <a:spcPts val="1200"/>
                        </a:lnSpc>
                        <a:spcAft>
                          <a:spcPts val="0"/>
                        </a:spcAft>
                      </a:pPr>
                      <a:r>
                        <a:rPr lang="ja-JP" sz="1800" kern="100" dirty="0" smtClean="0">
                          <a:effectLst/>
                          <a:latin typeface="+mj-ea"/>
                          <a:ea typeface="+mj-ea"/>
                          <a:cs typeface="メイリオ" panose="020B0604030504040204" pitchFamily="50" charset="-128"/>
                        </a:rPr>
                        <a:t>イスメント</a:t>
                      </a:r>
                      <a:r>
                        <a:rPr lang="ja-JP" sz="1800" kern="100" dirty="0">
                          <a:effectLst/>
                          <a:latin typeface="+mj-ea"/>
                          <a:ea typeface="+mj-ea"/>
                          <a:cs typeface="メイリオ" panose="020B0604030504040204" pitchFamily="50" charset="-128"/>
                        </a:rPr>
                        <a:t>αのいずれか</a:t>
                      </a:r>
                      <a:endParaRPr lang="ja-JP" sz="18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181715"/>
                  </a:ext>
                </a:extLst>
              </a:tr>
            </a:tbl>
          </a:graphicData>
        </a:graphic>
      </p:graphicFrame>
    </p:spTree>
    <p:extLst>
      <p:ext uri="{BB962C8B-B14F-4D97-AF65-F5344CB8AC3E}">
        <p14:creationId xmlns:p14="http://schemas.microsoft.com/office/powerpoint/2010/main" val="4130180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944562"/>
          </a:xfrm>
        </p:spPr>
        <p:txBody>
          <a:bodyPr/>
          <a:lstStyle/>
          <a:p>
            <a:r>
              <a:rPr lang="ja-JP" altLang="en-US" sz="2400" dirty="0" smtClean="0">
                <a:solidFill>
                  <a:schemeClr val="tx2"/>
                </a:solidFill>
              </a:rPr>
              <a:t>＜学内で受験したスコアを申し込みに利用される方＞</a:t>
            </a:r>
            <a:r>
              <a:rPr lang="en-US" altLang="ja-JP" dirty="0" smtClean="0">
                <a:solidFill>
                  <a:schemeClr val="tx2"/>
                </a:solidFill>
              </a:rPr>
              <a:t/>
            </a:r>
            <a:br>
              <a:rPr lang="en-US" altLang="ja-JP" dirty="0" smtClean="0">
                <a:solidFill>
                  <a:schemeClr val="tx2"/>
                </a:solidFill>
              </a:rPr>
            </a:br>
            <a:r>
              <a:rPr lang="ja-JP" altLang="en-US" sz="2800" b="1" dirty="0" smtClean="0">
                <a:solidFill>
                  <a:schemeClr val="tx2"/>
                </a:solidFill>
              </a:rPr>
              <a:t>英語スコアの照会手順について</a:t>
            </a:r>
            <a:endParaRPr kumimoji="1" lang="ja-JP" altLang="en-US" sz="2800" b="1" dirty="0">
              <a:solidFill>
                <a:schemeClr val="tx2"/>
              </a:solidFill>
            </a:endParaRPr>
          </a:p>
        </p:txBody>
      </p:sp>
      <p:sp>
        <p:nvSpPr>
          <p:cNvPr id="6" name="コンテンツ プレースホルダ 5"/>
          <p:cNvSpPr>
            <a:spLocks noGrp="1"/>
          </p:cNvSpPr>
          <p:nvPr>
            <p:ph idx="1"/>
          </p:nvPr>
        </p:nvSpPr>
        <p:spPr>
          <a:xfrm>
            <a:off x="360217" y="1454728"/>
            <a:ext cx="8440883" cy="4885748"/>
          </a:xfrm>
        </p:spPr>
        <p:txBody>
          <a:bodyPr>
            <a:normAutofit fontScale="85000" lnSpcReduction="20000"/>
          </a:bodyPr>
          <a:lstStyle/>
          <a:p>
            <a:pPr marL="0" indent="0">
              <a:lnSpc>
                <a:spcPct val="120000"/>
              </a:lnSpc>
              <a:buNone/>
            </a:pPr>
            <a:r>
              <a:rPr lang="ja-JP" altLang="ja-JP" sz="2000" dirty="0" smtClean="0">
                <a:solidFill>
                  <a:schemeClr val="tx1"/>
                </a:solidFill>
              </a:rPr>
              <a:t>入学時に受験する</a:t>
            </a:r>
            <a:r>
              <a:rPr lang="en-US" altLang="ja-JP" sz="2000" dirty="0" smtClean="0">
                <a:solidFill>
                  <a:schemeClr val="tx1"/>
                </a:solidFill>
              </a:rPr>
              <a:t>TOEFL®ITP</a:t>
            </a:r>
            <a:r>
              <a:rPr lang="ja-JP" altLang="ja-JP" sz="2000" dirty="0" smtClean="0">
                <a:solidFill>
                  <a:schemeClr val="tx1"/>
                </a:solidFill>
              </a:rPr>
              <a:t>または</a:t>
            </a:r>
            <a:r>
              <a:rPr lang="en-US" altLang="ja-JP" sz="2000" dirty="0" smtClean="0">
                <a:solidFill>
                  <a:schemeClr val="tx1"/>
                </a:solidFill>
              </a:rPr>
              <a:t>TOEIC®IP</a:t>
            </a:r>
            <a:r>
              <a:rPr lang="ja-JP" altLang="ja-JP" sz="2000" dirty="0" smtClean="0">
                <a:solidFill>
                  <a:schemeClr val="tx1"/>
                </a:solidFill>
              </a:rPr>
              <a:t>のスコアは</a:t>
            </a:r>
            <a:r>
              <a:rPr lang="en-US" altLang="ja-JP" sz="2000" dirty="0" smtClean="0">
                <a:solidFill>
                  <a:schemeClr val="tx1"/>
                </a:solidFill>
              </a:rPr>
              <a:t>ERP</a:t>
            </a:r>
            <a:r>
              <a:rPr lang="ja-JP" altLang="ja-JP" sz="2000" dirty="0" smtClean="0">
                <a:solidFill>
                  <a:schemeClr val="tx1"/>
                </a:solidFill>
              </a:rPr>
              <a:t>の受講申込み時に使用することができます。</a:t>
            </a:r>
            <a:endParaRPr lang="en-US" altLang="ja-JP" sz="2000" dirty="0" smtClean="0">
              <a:solidFill>
                <a:schemeClr val="tx1"/>
              </a:solidFill>
            </a:endParaRPr>
          </a:p>
          <a:p>
            <a:pPr marL="0" indent="0">
              <a:lnSpc>
                <a:spcPct val="120000"/>
              </a:lnSpc>
              <a:buNone/>
            </a:pPr>
            <a:endParaRPr lang="en-US" altLang="ja-JP" sz="800" dirty="0" smtClean="0">
              <a:solidFill>
                <a:schemeClr val="tx1"/>
              </a:solidFill>
            </a:endParaRPr>
          </a:p>
          <a:p>
            <a:pPr marL="0" indent="0">
              <a:buNone/>
            </a:pPr>
            <a:r>
              <a:rPr lang="ja-JP" altLang="ja-JP" sz="2000" b="1" u="sng" dirty="0" smtClean="0">
                <a:solidFill>
                  <a:schemeClr val="tx1"/>
                </a:solidFill>
              </a:rPr>
              <a:t>スコア照会</a:t>
            </a:r>
            <a:r>
              <a:rPr lang="ja-JP" altLang="en-US" sz="2000" b="1" u="sng" dirty="0" smtClean="0">
                <a:solidFill>
                  <a:schemeClr val="tx1"/>
                </a:solidFill>
              </a:rPr>
              <a:t>手順</a:t>
            </a:r>
            <a:endParaRPr lang="en-US" altLang="ja-JP" sz="2000" b="1" u="sng" dirty="0" smtClean="0">
              <a:solidFill>
                <a:schemeClr val="tx1"/>
              </a:solidFill>
            </a:endParaRPr>
          </a:p>
          <a:p>
            <a:pPr marL="0" indent="0">
              <a:buNone/>
            </a:pPr>
            <a:endParaRPr kumimoji="1" lang="en-US" altLang="ja-JP" sz="2000" dirty="0" smtClean="0">
              <a:solidFill>
                <a:schemeClr val="tx1"/>
              </a:solidFill>
            </a:endParaRPr>
          </a:p>
          <a:p>
            <a:pPr marL="0" indent="0">
              <a:buNone/>
            </a:pPr>
            <a:endParaRPr lang="en-US" altLang="ja-JP" sz="2000" dirty="0" smtClean="0">
              <a:solidFill>
                <a:schemeClr val="tx1"/>
              </a:solidFill>
            </a:endParaRPr>
          </a:p>
          <a:p>
            <a:pPr marL="0" indent="0">
              <a:buNone/>
            </a:pPr>
            <a:endParaRPr kumimoji="1" lang="en-US" altLang="ja-JP" sz="2000" dirty="0" smtClean="0">
              <a:solidFill>
                <a:schemeClr val="tx1"/>
              </a:solidFill>
            </a:endParaRPr>
          </a:p>
          <a:p>
            <a:pPr marL="0" indent="0">
              <a:buNone/>
            </a:pPr>
            <a:endParaRPr lang="en-US" altLang="ja-JP" sz="2000" dirty="0" smtClean="0">
              <a:solidFill>
                <a:schemeClr val="tx1"/>
              </a:solidFill>
            </a:endParaRPr>
          </a:p>
          <a:p>
            <a:pPr marL="0" indent="0">
              <a:buNone/>
            </a:pPr>
            <a:endParaRPr kumimoji="1" lang="en-US" altLang="ja-JP" sz="2000" dirty="0" smtClean="0">
              <a:solidFill>
                <a:schemeClr val="tx1"/>
              </a:solidFill>
            </a:endParaRPr>
          </a:p>
          <a:p>
            <a:pPr marL="0" indent="0">
              <a:buNone/>
            </a:pPr>
            <a:endParaRPr lang="en-US" altLang="ja-JP" sz="2000" dirty="0" smtClean="0">
              <a:solidFill>
                <a:schemeClr val="tx1"/>
              </a:solidFill>
            </a:endParaRPr>
          </a:p>
          <a:p>
            <a:pPr marL="0" indent="0">
              <a:buNone/>
            </a:pPr>
            <a:endParaRPr kumimoji="1" lang="en-US" altLang="ja-JP" sz="2000" dirty="0" smtClean="0">
              <a:solidFill>
                <a:schemeClr val="tx1"/>
              </a:solidFill>
            </a:endParaRPr>
          </a:p>
          <a:p>
            <a:pPr marL="0" indent="0">
              <a:lnSpc>
                <a:spcPct val="170000"/>
              </a:lnSpc>
              <a:buNone/>
            </a:pPr>
            <a:endParaRPr kumimoji="1" lang="en-US" altLang="ja-JP" sz="2000" dirty="0" smtClean="0">
              <a:solidFill>
                <a:schemeClr val="tx1"/>
              </a:solidFill>
            </a:endParaRPr>
          </a:p>
          <a:p>
            <a:pPr marL="0" indent="0">
              <a:buNone/>
            </a:pPr>
            <a:endParaRPr kumimoji="1" lang="en-US" altLang="ja-JP" sz="2000" dirty="0" smtClean="0">
              <a:solidFill>
                <a:schemeClr val="tx1"/>
              </a:solidFill>
            </a:endParaRPr>
          </a:p>
          <a:p>
            <a:pPr marL="0" indent="0">
              <a:buNone/>
            </a:pPr>
            <a:endParaRPr lang="en-US" altLang="ja-JP" sz="2000" dirty="0" smtClean="0">
              <a:solidFill>
                <a:schemeClr val="tx1"/>
              </a:solidFill>
            </a:endParaRPr>
          </a:p>
          <a:p>
            <a:pPr marL="263525" indent="-263525" defTabSz="673100">
              <a:lnSpc>
                <a:spcPct val="120000"/>
              </a:lnSpc>
              <a:buNone/>
              <a:tabLst>
                <a:tab pos="8158163" algn="l"/>
              </a:tabLst>
            </a:pPr>
            <a:r>
              <a:rPr lang="ja-JP" altLang="ja-JP" sz="1800" dirty="0" smtClean="0">
                <a:solidFill>
                  <a:schemeClr val="tx1"/>
                </a:solidFill>
              </a:rPr>
              <a:t>★</a:t>
            </a:r>
            <a:r>
              <a:rPr lang="en-US" altLang="ja-JP" sz="1800" dirty="0" smtClean="0">
                <a:solidFill>
                  <a:schemeClr val="tx1"/>
                </a:solidFill>
              </a:rPr>
              <a:t> </a:t>
            </a:r>
            <a:r>
              <a:rPr lang="ja-JP" altLang="ja-JP" sz="1900" b="1" dirty="0" smtClean="0">
                <a:solidFill>
                  <a:schemeClr val="tx1"/>
                </a:solidFill>
              </a:rPr>
              <a:t>スコア照会時に発行されたパスワードを</a:t>
            </a:r>
            <a:r>
              <a:rPr lang="en-US" altLang="ja-JP" sz="1900" b="1" dirty="0" smtClean="0">
                <a:solidFill>
                  <a:schemeClr val="tx1"/>
                </a:solidFill>
              </a:rPr>
              <a:t>ERP</a:t>
            </a:r>
            <a:r>
              <a:rPr lang="ja-JP" altLang="ja-JP" sz="1900" b="1" dirty="0" smtClean="0">
                <a:solidFill>
                  <a:schemeClr val="tx1"/>
                </a:solidFill>
              </a:rPr>
              <a:t>受講申込み用サイトの</a:t>
            </a:r>
            <a:r>
              <a:rPr lang="en-US" altLang="ja-JP" sz="1900" b="1" dirty="0" smtClean="0">
                <a:solidFill>
                  <a:schemeClr val="tx1"/>
                </a:solidFill>
              </a:rPr>
              <a:t>TOP</a:t>
            </a:r>
            <a:r>
              <a:rPr lang="ja-JP" altLang="ja-JP" sz="1900" b="1" dirty="0" smtClean="0">
                <a:solidFill>
                  <a:schemeClr val="tx1"/>
                </a:solidFill>
              </a:rPr>
              <a:t>画面で入力すれば、</a:t>
            </a:r>
            <a:r>
              <a:rPr lang="en-US" altLang="ja-JP" sz="1900" b="1" dirty="0" smtClean="0">
                <a:solidFill>
                  <a:schemeClr val="tx1"/>
                </a:solidFill>
              </a:rPr>
              <a:t>  </a:t>
            </a:r>
            <a:r>
              <a:rPr lang="ja-JP" altLang="ja-JP" sz="1900" b="1" dirty="0" smtClean="0">
                <a:solidFill>
                  <a:schemeClr val="tx1"/>
                </a:solidFill>
              </a:rPr>
              <a:t>基本情報の入力やスコア証明書の添付を省略することができます</a:t>
            </a:r>
            <a:r>
              <a:rPr lang="ja-JP" altLang="en-US" sz="1900" b="1" dirty="0">
                <a:solidFill>
                  <a:schemeClr val="tx1"/>
                </a:solidFill>
              </a:rPr>
              <a:t>　</a:t>
            </a:r>
            <a:endParaRPr lang="ja-JP" altLang="ja-JP" sz="1900" b="1" dirty="0" smtClean="0"/>
          </a:p>
        </p:txBody>
      </p:sp>
      <p:sp>
        <p:nvSpPr>
          <p:cNvPr id="2" name="スライド番号プレースホルダ 1"/>
          <p:cNvSpPr>
            <a:spLocks noGrp="1"/>
          </p:cNvSpPr>
          <p:nvPr>
            <p:ph type="sldNum" sz="quarter" idx="12"/>
          </p:nvPr>
        </p:nvSpPr>
        <p:spPr/>
        <p:txBody>
          <a:bodyPr/>
          <a:lstStyle/>
          <a:p>
            <a:pPr>
              <a:defRPr/>
            </a:pPr>
            <a:fld id="{F81D7EBC-1D7A-4CB6-A6DC-F06B3E210253}" type="slidenum">
              <a:rPr lang="ja-JP" altLang="en-US" smtClean="0"/>
              <a:pPr>
                <a:defRPr/>
              </a:pPr>
              <a:t>8</a:t>
            </a:fld>
            <a:endParaRPr lang="ja-JP" altLang="en-US"/>
          </a:p>
        </p:txBody>
      </p:sp>
      <p:sp>
        <p:nvSpPr>
          <p:cNvPr id="8" name="正方形/長方形 7"/>
          <p:cNvSpPr/>
          <p:nvPr/>
        </p:nvSpPr>
        <p:spPr>
          <a:xfrm>
            <a:off x="360217" y="2632362"/>
            <a:ext cx="8440883" cy="969819"/>
          </a:xfrm>
          <a:prstGeom prst="rect">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hangingPunct="0"/>
            <a:r>
              <a:rPr lang="ja-JP" altLang="ja-JP" dirty="0" smtClean="0"/>
              <a:t>学内で受験後</a:t>
            </a:r>
            <a:r>
              <a:rPr lang="ja-JP" altLang="en-US" dirty="0" smtClean="0"/>
              <a:t>、</a:t>
            </a:r>
            <a:r>
              <a:rPr lang="en-US" altLang="ja-JP" dirty="0" smtClean="0"/>
              <a:t>web</a:t>
            </a:r>
            <a:r>
              <a:rPr lang="ja-JP" altLang="en-US" dirty="0" smtClean="0"/>
              <a:t>照会期間内</a:t>
            </a:r>
            <a:r>
              <a:rPr lang="ja-JP" altLang="ja-JP" dirty="0" smtClean="0"/>
              <a:t>に、スコア照会用サイト　</a:t>
            </a:r>
            <a:endParaRPr lang="en-US" altLang="ja-JP" dirty="0" smtClean="0"/>
          </a:p>
          <a:p>
            <a:pPr hangingPunct="0"/>
            <a:r>
              <a:rPr lang="en-US" altLang="ja-JP" b="1" u="sng" dirty="0" smtClean="0"/>
              <a:t>https</a:t>
            </a:r>
            <a:r>
              <a:rPr lang="en-US" altLang="ja-JP" b="1" u="sng" dirty="0"/>
              <a:t>://</a:t>
            </a:r>
            <a:r>
              <a:rPr lang="en-US" altLang="ja-JP" b="1" u="sng" dirty="0" smtClean="0"/>
              <a:t>system-op.com/erp/password</a:t>
            </a:r>
            <a:r>
              <a:rPr lang="ja-JP" altLang="ja-JP" dirty="0"/>
              <a:t>　</a:t>
            </a:r>
            <a:r>
              <a:rPr lang="ja-JP" altLang="ja-JP" dirty="0" smtClean="0"/>
              <a:t>　にアクセスし、学生証番号　・　大学付与メールアドレス（・・・</a:t>
            </a:r>
            <a:r>
              <a:rPr lang="en-US" altLang="ja-JP" dirty="0" smtClean="0"/>
              <a:t>@</a:t>
            </a:r>
            <a:r>
              <a:rPr lang="en-US" altLang="ja-JP" dirty="0" err="1" smtClean="0"/>
              <a:t>stu.hosei.ac.jp</a:t>
            </a:r>
            <a:r>
              <a:rPr lang="ja-JP" altLang="ja-JP" dirty="0" smtClean="0"/>
              <a:t>）　・　生年月日　を入力</a:t>
            </a:r>
            <a:endParaRPr kumimoji="1" lang="ja-JP" altLang="en-US" dirty="0"/>
          </a:p>
        </p:txBody>
      </p:sp>
      <p:sp>
        <p:nvSpPr>
          <p:cNvPr id="9" name="正方形/長方形 8"/>
          <p:cNvSpPr/>
          <p:nvPr/>
        </p:nvSpPr>
        <p:spPr>
          <a:xfrm>
            <a:off x="360217" y="3890095"/>
            <a:ext cx="8440883" cy="678874"/>
          </a:xfrm>
          <a:prstGeom prst="rect">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hangingPunct="0"/>
            <a:r>
              <a:rPr lang="ja-JP" altLang="ja-JP" dirty="0" smtClean="0"/>
              <a:t>大学付与メールアドレスに送信される</a:t>
            </a:r>
            <a:r>
              <a:rPr lang="en-US" altLang="ja-JP" dirty="0" smtClean="0"/>
              <a:t>URL</a:t>
            </a:r>
            <a:r>
              <a:rPr lang="ja-JP" altLang="ja-JP" dirty="0" smtClean="0"/>
              <a:t>にアクセスし、同時に送信されるパスワードと学生証番号を入力</a:t>
            </a:r>
            <a:endParaRPr kumimoji="1" lang="ja-JP" altLang="en-US" dirty="0"/>
          </a:p>
        </p:txBody>
      </p:sp>
      <p:sp>
        <p:nvSpPr>
          <p:cNvPr id="10" name="正方形/長方形 9"/>
          <p:cNvSpPr/>
          <p:nvPr/>
        </p:nvSpPr>
        <p:spPr>
          <a:xfrm>
            <a:off x="360217" y="4840432"/>
            <a:ext cx="8440883" cy="452006"/>
          </a:xfrm>
          <a:prstGeom prst="rect">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hangingPunct="0"/>
            <a:r>
              <a:rPr lang="en-US" altLang="ja-JP" dirty="0" smtClean="0"/>
              <a:t>ERP</a:t>
            </a:r>
            <a:r>
              <a:rPr lang="ja-JP" altLang="ja-JP" dirty="0" smtClean="0"/>
              <a:t>受講申込み用サイト　</a:t>
            </a:r>
            <a:r>
              <a:rPr lang="en-US" altLang="ja-JP" b="1" u="sng" dirty="0">
                <a:hlinkClick r:id="rId3"/>
              </a:rPr>
              <a:t>https://system-op.com/erp</a:t>
            </a:r>
            <a:r>
              <a:rPr lang="en-US" altLang="ja-JP" b="1" u="sng" dirty="0" smtClean="0">
                <a:hlinkClick r:id="rId3"/>
              </a:rPr>
              <a:t>/</a:t>
            </a:r>
            <a:r>
              <a:rPr lang="ja-JP" altLang="ja-JP" dirty="0" smtClean="0"/>
              <a:t>にアクセスし受講申込み手続き</a:t>
            </a:r>
            <a:endParaRPr kumimoji="1" lang="ja-JP" altLang="en-US" dirty="0"/>
          </a:p>
        </p:txBody>
      </p:sp>
      <p:sp>
        <p:nvSpPr>
          <p:cNvPr id="11" name="下矢印 10"/>
          <p:cNvSpPr/>
          <p:nvPr/>
        </p:nvSpPr>
        <p:spPr>
          <a:xfrm>
            <a:off x="4239490" y="3602182"/>
            <a:ext cx="360219" cy="287913"/>
          </a:xfrm>
          <a:prstGeom prst="downArrow">
            <a:avLst/>
          </a:prstGeom>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下矢印 11"/>
          <p:cNvSpPr/>
          <p:nvPr/>
        </p:nvSpPr>
        <p:spPr>
          <a:xfrm>
            <a:off x="4239490" y="4568969"/>
            <a:ext cx="360219" cy="271463"/>
          </a:xfrm>
          <a:prstGeom prst="downArrow">
            <a:avLst/>
          </a:prstGeom>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36248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944562"/>
          </a:xfrm>
        </p:spPr>
        <p:txBody>
          <a:bodyPr/>
          <a:lstStyle/>
          <a:p>
            <a:r>
              <a:rPr lang="ja-JP" altLang="en-US" sz="2400" dirty="0">
                <a:solidFill>
                  <a:schemeClr val="tx2"/>
                </a:solidFill>
              </a:rPr>
              <a:t>＜学内で受験したスコアを申し込みに利用される方＞</a:t>
            </a:r>
            <a:r>
              <a:rPr lang="en-US" altLang="ja-JP" dirty="0" smtClean="0">
                <a:solidFill>
                  <a:schemeClr val="tx2"/>
                </a:solidFill>
              </a:rPr>
              <a:t/>
            </a:r>
            <a:br>
              <a:rPr lang="en-US" altLang="ja-JP" dirty="0" smtClean="0">
                <a:solidFill>
                  <a:schemeClr val="tx2"/>
                </a:solidFill>
              </a:rPr>
            </a:br>
            <a:r>
              <a:rPr lang="ja-JP" altLang="en-US" sz="2800" b="1" dirty="0" smtClean="0">
                <a:solidFill>
                  <a:schemeClr val="tx2"/>
                </a:solidFill>
              </a:rPr>
              <a:t>英語能力測定テスト実施について</a:t>
            </a:r>
            <a:endParaRPr kumimoji="1" lang="ja-JP" altLang="en-US" sz="2800" b="1" dirty="0">
              <a:solidFill>
                <a:schemeClr val="tx2"/>
              </a:solidFill>
            </a:endParaRPr>
          </a:p>
        </p:txBody>
      </p:sp>
      <p:sp>
        <p:nvSpPr>
          <p:cNvPr id="6" name="コンテンツ プレースホルダ 5"/>
          <p:cNvSpPr>
            <a:spLocks noGrp="1"/>
          </p:cNvSpPr>
          <p:nvPr>
            <p:ph idx="1"/>
          </p:nvPr>
        </p:nvSpPr>
        <p:spPr>
          <a:xfrm>
            <a:off x="379267" y="1470213"/>
            <a:ext cx="8440883" cy="4886138"/>
          </a:xfrm>
        </p:spPr>
        <p:txBody>
          <a:bodyPr>
            <a:normAutofit/>
          </a:bodyPr>
          <a:lstStyle/>
          <a:p>
            <a:pPr marL="0" indent="0">
              <a:lnSpc>
                <a:spcPct val="120000"/>
              </a:lnSpc>
              <a:buNone/>
            </a:pPr>
            <a:r>
              <a:rPr lang="en-US" altLang="ja-JP" sz="2800" u="sng" dirty="0" smtClean="0">
                <a:solidFill>
                  <a:schemeClr val="tx1"/>
                </a:solidFill>
              </a:rPr>
              <a:t>ERP</a:t>
            </a:r>
            <a:r>
              <a:rPr lang="ja-JP" altLang="en-US" sz="2800" u="sng" dirty="0">
                <a:solidFill>
                  <a:schemeClr val="tx1"/>
                </a:solidFill>
              </a:rPr>
              <a:t>申し込みを希望する方対象に</a:t>
            </a:r>
            <a:r>
              <a:rPr lang="ja-JP" altLang="en-US" sz="2800" dirty="0">
                <a:solidFill>
                  <a:schemeClr val="tx1"/>
                </a:solidFill>
              </a:rPr>
              <a:t>、オンライン</a:t>
            </a:r>
            <a:r>
              <a:rPr lang="en-US" altLang="ja-JP" sz="2800" dirty="0">
                <a:solidFill>
                  <a:schemeClr val="tx1"/>
                </a:solidFill>
              </a:rPr>
              <a:t>TOEIC-IP</a:t>
            </a:r>
            <a:r>
              <a:rPr lang="ja-JP" altLang="en-US" sz="2800" dirty="0">
                <a:solidFill>
                  <a:schemeClr val="tx1"/>
                </a:solidFill>
              </a:rPr>
              <a:t>を実施しています</a:t>
            </a:r>
            <a:r>
              <a:rPr lang="ja-JP" altLang="en-US" sz="2800" dirty="0" smtClean="0">
                <a:solidFill>
                  <a:schemeClr val="tx1"/>
                </a:solidFill>
              </a:rPr>
              <a:t>。</a:t>
            </a:r>
            <a:endParaRPr lang="en-US" altLang="ja-JP" sz="2800" dirty="0" smtClean="0">
              <a:solidFill>
                <a:srgbClr val="FFFFFF"/>
              </a:solidFill>
              <a:highlight>
                <a:srgbClr val="000000"/>
              </a:highlight>
              <a:latin typeface="ＭＳ Ｐゴシック" panose="020B0600070205080204" pitchFamily="50" charset="-128"/>
              <a:cs typeface="Times New Roman" panose="02020603050405020304" pitchFamily="18" charset="0"/>
            </a:endParaRPr>
          </a:p>
          <a:p>
            <a:pPr marL="0" indent="0">
              <a:lnSpc>
                <a:spcPct val="120000"/>
              </a:lnSpc>
              <a:buNone/>
            </a:pPr>
            <a:r>
              <a:rPr lang="en-US" altLang="ja-JP" sz="2800" dirty="0" smtClean="0">
                <a:solidFill>
                  <a:srgbClr val="FFFFFF"/>
                </a:solidFill>
                <a:highlight>
                  <a:srgbClr val="000000"/>
                </a:highlight>
                <a:latin typeface="ＭＳ Ｐゴシック" panose="020B0600070205080204" pitchFamily="50" charset="-128"/>
                <a:cs typeface="Times New Roman" panose="02020603050405020304" pitchFamily="18" charset="0"/>
              </a:rPr>
              <a:t>2020</a:t>
            </a:r>
            <a:r>
              <a:rPr lang="ja-JP" altLang="ja-JP" sz="2800" dirty="0">
                <a:solidFill>
                  <a:srgbClr val="FFFFFF"/>
                </a:solidFill>
                <a:highlight>
                  <a:srgbClr val="000000"/>
                </a:highlight>
                <a:cs typeface="Times New Roman" panose="02020603050405020304" pitchFamily="18" charset="0"/>
              </a:rPr>
              <a:t>年度新入生の</a:t>
            </a:r>
            <a:r>
              <a:rPr lang="ja-JP" altLang="ja-JP" sz="2800" dirty="0" smtClean="0">
                <a:solidFill>
                  <a:srgbClr val="FFFFFF"/>
                </a:solidFill>
                <a:highlight>
                  <a:srgbClr val="000000"/>
                </a:highlight>
                <a:cs typeface="Times New Roman" panose="02020603050405020304" pitchFamily="18" charset="0"/>
              </a:rPr>
              <a:t>方</a:t>
            </a:r>
            <a:endParaRPr lang="en-US" altLang="ja-JP" sz="2800" dirty="0" smtClean="0">
              <a:solidFill>
                <a:srgbClr val="FFFFFF"/>
              </a:solidFill>
              <a:highlight>
                <a:srgbClr val="000000"/>
              </a:highlight>
              <a:cs typeface="Times New Roman" panose="02020603050405020304" pitchFamily="18" charset="0"/>
            </a:endParaRPr>
          </a:p>
          <a:p>
            <a:pPr marL="0" indent="0">
              <a:lnSpc>
                <a:spcPct val="120000"/>
              </a:lnSpc>
              <a:buNone/>
            </a:pPr>
            <a:r>
              <a:rPr lang="ja-JP" altLang="ja-JP" sz="2000" dirty="0"/>
              <a:t>【ＥＲＰ申し込み迄に新入生の英語能力測定テスト</a:t>
            </a:r>
            <a:r>
              <a:rPr lang="ja-JP" altLang="ja-JP" sz="2000" dirty="0" smtClean="0"/>
              <a:t>が</a:t>
            </a:r>
            <a:endParaRPr lang="en-US" altLang="ja-JP" sz="2000" dirty="0" smtClean="0"/>
          </a:p>
          <a:p>
            <a:pPr marL="0" indent="0">
              <a:lnSpc>
                <a:spcPct val="120000"/>
              </a:lnSpc>
              <a:buNone/>
            </a:pPr>
            <a:r>
              <a:rPr lang="en-US" altLang="ja-JP" sz="2000" dirty="0" smtClean="0">
                <a:solidFill>
                  <a:srgbClr val="FF0000"/>
                </a:solidFill>
              </a:rPr>
              <a:t>  </a:t>
            </a:r>
            <a:r>
              <a:rPr lang="ja-JP" altLang="ja-JP" sz="2000" dirty="0" smtClean="0">
                <a:solidFill>
                  <a:srgbClr val="FF0000"/>
                </a:solidFill>
              </a:rPr>
              <a:t>実施</a:t>
            </a:r>
            <a:r>
              <a:rPr lang="ja-JP" altLang="ja-JP" sz="2000" b="1" u="sng" dirty="0">
                <a:solidFill>
                  <a:srgbClr val="FF0000"/>
                </a:solidFill>
              </a:rPr>
              <a:t>されていない</a:t>
            </a:r>
            <a:r>
              <a:rPr lang="ja-JP" altLang="ja-JP" sz="2000" dirty="0"/>
              <a:t>学部の新入生の方】</a:t>
            </a:r>
          </a:p>
          <a:p>
            <a:pPr marL="0" indent="0">
              <a:lnSpc>
                <a:spcPct val="120000"/>
              </a:lnSpc>
              <a:buNone/>
            </a:pPr>
            <a:endParaRPr lang="en-US" altLang="ja-JP" sz="1400" dirty="0" smtClean="0">
              <a:solidFill>
                <a:schemeClr val="tx1"/>
              </a:solidFill>
            </a:endParaRPr>
          </a:p>
          <a:p>
            <a:pPr marL="0" indent="0">
              <a:lnSpc>
                <a:spcPct val="120000"/>
              </a:lnSpc>
              <a:buNone/>
            </a:pPr>
            <a:endParaRPr lang="en-US" altLang="ja-JP" sz="1400" dirty="0">
              <a:solidFill>
                <a:schemeClr val="tx1"/>
              </a:solidFill>
            </a:endParaRPr>
          </a:p>
          <a:p>
            <a:pPr marL="0" indent="0">
              <a:lnSpc>
                <a:spcPct val="120000"/>
              </a:lnSpc>
              <a:buNone/>
            </a:pPr>
            <a:endParaRPr lang="en-US" altLang="ja-JP" sz="1400" dirty="0" smtClean="0">
              <a:solidFill>
                <a:schemeClr val="tx1"/>
              </a:solidFill>
            </a:endParaRPr>
          </a:p>
          <a:p>
            <a:pPr marL="0" indent="0">
              <a:lnSpc>
                <a:spcPct val="120000"/>
              </a:lnSpc>
              <a:buNone/>
            </a:pPr>
            <a:endParaRPr lang="en-US" altLang="ja-JP" sz="1400" dirty="0">
              <a:solidFill>
                <a:schemeClr val="tx1"/>
              </a:solidFill>
            </a:endParaRPr>
          </a:p>
          <a:p>
            <a:pPr marL="0" indent="0">
              <a:lnSpc>
                <a:spcPct val="120000"/>
              </a:lnSpc>
              <a:buNone/>
            </a:pPr>
            <a:endParaRPr lang="en-US" altLang="ja-JP" sz="1400" dirty="0" smtClean="0">
              <a:solidFill>
                <a:schemeClr val="tx1"/>
              </a:solidFill>
            </a:endParaRPr>
          </a:p>
          <a:p>
            <a:pPr marL="0" indent="0">
              <a:lnSpc>
                <a:spcPct val="120000"/>
              </a:lnSpc>
              <a:buNone/>
            </a:pPr>
            <a:endParaRPr lang="en-US" altLang="ja-JP" sz="1400" dirty="0">
              <a:solidFill>
                <a:schemeClr val="tx1"/>
              </a:solidFill>
            </a:endParaRPr>
          </a:p>
          <a:p>
            <a:pPr marL="0" indent="0">
              <a:lnSpc>
                <a:spcPct val="120000"/>
              </a:lnSpc>
              <a:buNone/>
            </a:pPr>
            <a:endParaRPr lang="en-US" altLang="ja-JP" sz="1400" dirty="0" smtClean="0">
              <a:solidFill>
                <a:schemeClr val="tx1"/>
              </a:solidFill>
            </a:endParaRPr>
          </a:p>
          <a:p>
            <a:pPr marL="0" indent="0">
              <a:lnSpc>
                <a:spcPct val="120000"/>
              </a:lnSpc>
              <a:buNone/>
            </a:pPr>
            <a:endParaRPr lang="en-US" altLang="ja-JP" sz="1400" dirty="0" smtClean="0">
              <a:solidFill>
                <a:schemeClr val="tx1"/>
              </a:solidFill>
            </a:endParaRPr>
          </a:p>
        </p:txBody>
      </p:sp>
      <p:sp>
        <p:nvSpPr>
          <p:cNvPr id="2" name="スライド番号プレースホルダ 1"/>
          <p:cNvSpPr>
            <a:spLocks noGrp="1"/>
          </p:cNvSpPr>
          <p:nvPr>
            <p:ph type="sldNum" sz="quarter" idx="12"/>
          </p:nvPr>
        </p:nvSpPr>
        <p:spPr/>
        <p:txBody>
          <a:bodyPr/>
          <a:lstStyle/>
          <a:p>
            <a:pPr>
              <a:defRPr/>
            </a:pPr>
            <a:fld id="{F81D7EBC-1D7A-4CB6-A6DC-F06B3E210253}" type="slidenum">
              <a:rPr lang="ja-JP" altLang="en-US" smtClean="0"/>
              <a:pPr>
                <a:defRPr/>
              </a:pPr>
              <a:t>9</a:t>
            </a:fld>
            <a:endParaRPr lang="ja-JP" altLang="en-US"/>
          </a:p>
        </p:txBody>
      </p:sp>
      <p:graphicFrame>
        <p:nvGraphicFramePr>
          <p:cNvPr id="8" name="表 7"/>
          <p:cNvGraphicFramePr>
            <a:graphicFrameLocks noGrp="1"/>
          </p:cNvGraphicFramePr>
          <p:nvPr>
            <p:extLst>
              <p:ext uri="{D42A27DB-BD31-4B8C-83A1-F6EECF244321}">
                <p14:modId xmlns:p14="http://schemas.microsoft.com/office/powerpoint/2010/main" val="3142218370"/>
              </p:ext>
            </p:extLst>
          </p:nvPr>
        </p:nvGraphicFramePr>
        <p:xfrm>
          <a:off x="457200" y="4154488"/>
          <a:ext cx="8229600" cy="1547065"/>
        </p:xfrm>
        <a:graphic>
          <a:graphicData uri="http://schemas.openxmlformats.org/drawingml/2006/table">
            <a:tbl>
              <a:tblPr firstRow="1" firstCol="1" bandRow="1"/>
              <a:tblGrid>
                <a:gridCol w="2721887">
                  <a:extLst>
                    <a:ext uri="{9D8B030D-6E8A-4147-A177-3AD203B41FA5}">
                      <a16:colId xmlns:a16="http://schemas.microsoft.com/office/drawing/2014/main" val="343644488"/>
                    </a:ext>
                  </a:extLst>
                </a:gridCol>
                <a:gridCol w="3814141">
                  <a:extLst>
                    <a:ext uri="{9D8B030D-6E8A-4147-A177-3AD203B41FA5}">
                      <a16:colId xmlns:a16="http://schemas.microsoft.com/office/drawing/2014/main" val="2562815366"/>
                    </a:ext>
                  </a:extLst>
                </a:gridCol>
                <a:gridCol w="1693572">
                  <a:extLst>
                    <a:ext uri="{9D8B030D-6E8A-4147-A177-3AD203B41FA5}">
                      <a16:colId xmlns:a16="http://schemas.microsoft.com/office/drawing/2014/main" val="1476076496"/>
                    </a:ext>
                  </a:extLst>
                </a:gridCol>
              </a:tblGrid>
              <a:tr h="430305">
                <a:tc>
                  <a:txBody>
                    <a:bodyPr/>
                    <a:lstStyle/>
                    <a:p>
                      <a:pPr algn="ctr">
                        <a:lnSpc>
                          <a:spcPts val="1200"/>
                        </a:lnSpc>
                        <a:spcAft>
                          <a:spcPts val="0"/>
                        </a:spcAft>
                      </a:pPr>
                      <a:endParaRPr lang="en-US" altLang="ja-JP" sz="1800" b="1" kern="100" dirty="0" smtClean="0">
                        <a:solidFill>
                          <a:srgbClr val="000000"/>
                        </a:solidFill>
                        <a:effectLst/>
                        <a:latin typeface="+mj-ea"/>
                        <a:ea typeface="+mj-ea"/>
                        <a:cs typeface="メイリオ" panose="020B0604030504040204" pitchFamily="50" charset="-128"/>
                      </a:endParaRPr>
                    </a:p>
                    <a:p>
                      <a:pPr algn="ctr">
                        <a:lnSpc>
                          <a:spcPts val="1200"/>
                        </a:lnSpc>
                        <a:spcAft>
                          <a:spcPts val="0"/>
                        </a:spcAft>
                      </a:pPr>
                      <a:r>
                        <a:rPr lang="ja-JP" sz="1800" b="1" kern="100" dirty="0" smtClean="0">
                          <a:solidFill>
                            <a:srgbClr val="000000"/>
                          </a:solidFill>
                          <a:effectLst/>
                          <a:latin typeface="+mj-ea"/>
                          <a:ea typeface="+mj-ea"/>
                          <a:cs typeface="メイリオ" panose="020B0604030504040204" pitchFamily="50" charset="-128"/>
                        </a:rPr>
                        <a:t>学部</a:t>
                      </a:r>
                      <a:endParaRPr lang="ja-JP" sz="1800" b="1"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endParaRPr lang="en-US" altLang="ja-JP" sz="1800" b="1" kern="100" dirty="0" smtClean="0">
                        <a:solidFill>
                          <a:srgbClr val="000000"/>
                        </a:solidFill>
                        <a:effectLst/>
                        <a:latin typeface="+mj-ea"/>
                        <a:ea typeface="+mj-ea"/>
                        <a:cs typeface="メイリオ" panose="020B0604030504040204" pitchFamily="50" charset="-128"/>
                      </a:endParaRPr>
                    </a:p>
                    <a:p>
                      <a:pPr algn="ctr">
                        <a:lnSpc>
                          <a:spcPts val="1200"/>
                        </a:lnSpc>
                        <a:spcAft>
                          <a:spcPts val="0"/>
                        </a:spcAft>
                      </a:pPr>
                      <a:r>
                        <a:rPr lang="ja-JP" sz="1800" b="1" kern="100" dirty="0" smtClean="0">
                          <a:solidFill>
                            <a:srgbClr val="000000"/>
                          </a:solidFill>
                          <a:effectLst/>
                          <a:latin typeface="+mj-ea"/>
                          <a:ea typeface="+mj-ea"/>
                          <a:cs typeface="メイリオ" panose="020B0604030504040204" pitchFamily="50" charset="-128"/>
                        </a:rPr>
                        <a:t>受験</a:t>
                      </a:r>
                      <a:r>
                        <a:rPr lang="ja-JP" sz="1800" b="1" kern="100" dirty="0">
                          <a:solidFill>
                            <a:srgbClr val="000000"/>
                          </a:solidFill>
                          <a:effectLst/>
                          <a:latin typeface="+mj-ea"/>
                          <a:ea typeface="+mj-ea"/>
                          <a:cs typeface="メイリオ" panose="020B0604030504040204" pitchFamily="50" charset="-128"/>
                        </a:rPr>
                        <a:t>可能期間</a:t>
                      </a:r>
                      <a:endParaRPr lang="ja-JP" sz="1800" b="1"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endParaRPr lang="en-US" altLang="ja-JP" sz="1800" b="1" kern="100" dirty="0" smtClean="0">
                        <a:solidFill>
                          <a:srgbClr val="000000"/>
                        </a:solidFill>
                        <a:effectLst/>
                        <a:latin typeface="+mj-ea"/>
                        <a:ea typeface="+mj-ea"/>
                        <a:cs typeface="メイリオ" panose="020B0604030504040204" pitchFamily="50" charset="-128"/>
                      </a:endParaRPr>
                    </a:p>
                    <a:p>
                      <a:pPr algn="ctr">
                        <a:lnSpc>
                          <a:spcPts val="1200"/>
                        </a:lnSpc>
                        <a:spcAft>
                          <a:spcPts val="0"/>
                        </a:spcAft>
                      </a:pPr>
                      <a:r>
                        <a:rPr lang="ja-JP" sz="1800" b="1" kern="100" dirty="0" smtClean="0">
                          <a:solidFill>
                            <a:srgbClr val="000000"/>
                          </a:solidFill>
                          <a:effectLst/>
                          <a:latin typeface="+mj-ea"/>
                          <a:ea typeface="+mj-ea"/>
                          <a:cs typeface="メイリオ" panose="020B0604030504040204" pitchFamily="50" charset="-128"/>
                        </a:rPr>
                        <a:t>テスト</a:t>
                      </a:r>
                      <a:endParaRPr lang="ja-JP" sz="1800" b="1"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85215105"/>
                  </a:ext>
                </a:extLst>
              </a:tr>
              <a:tr h="1116760">
                <a:tc>
                  <a:txBody>
                    <a:bodyPr/>
                    <a:lstStyle/>
                    <a:p>
                      <a:pPr algn="just">
                        <a:lnSpc>
                          <a:spcPts val="1200"/>
                        </a:lnSpc>
                        <a:spcAft>
                          <a:spcPts val="0"/>
                        </a:spcAft>
                      </a:pPr>
                      <a:r>
                        <a:rPr lang="ja-JP" sz="1800" kern="100" dirty="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社会・ｽﾎﾟｰﾂ健康・</a:t>
                      </a:r>
                      <a:r>
                        <a:rPr lang="ja-JP"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現代</a:t>
                      </a:r>
                      <a:endParaRPr lang="en-US" altLang="ja-JP"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endParaRPr>
                    </a:p>
                    <a:p>
                      <a:pPr algn="just">
                        <a:lnSpc>
                          <a:spcPts val="1200"/>
                        </a:lnSpc>
                        <a:spcAft>
                          <a:spcPts val="0"/>
                        </a:spcAft>
                      </a:pPr>
                      <a:endParaRPr lang="en-US" altLang="ja-JP"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endParaRPr>
                    </a:p>
                    <a:p>
                      <a:pPr algn="just">
                        <a:lnSpc>
                          <a:spcPts val="1200"/>
                        </a:lnSpc>
                        <a:spcAft>
                          <a:spcPts val="0"/>
                        </a:spcAft>
                      </a:pPr>
                      <a:r>
                        <a:rPr lang="ja-JP"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福祉</a:t>
                      </a:r>
                      <a:r>
                        <a:rPr lang="ja-JP" sz="1800" kern="100" dirty="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・情報科学・</a:t>
                      </a:r>
                      <a:r>
                        <a:rPr lang="ja-JP"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デザイ</a:t>
                      </a:r>
                      <a:endParaRPr lang="en-US" altLang="ja-JP"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endParaRPr>
                    </a:p>
                    <a:p>
                      <a:pPr algn="just">
                        <a:lnSpc>
                          <a:spcPts val="1200"/>
                        </a:lnSpc>
                        <a:spcAft>
                          <a:spcPts val="0"/>
                        </a:spcAft>
                      </a:pPr>
                      <a:endParaRPr lang="en-US" altLang="ja-JP"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endParaRPr>
                    </a:p>
                    <a:p>
                      <a:pPr algn="just">
                        <a:lnSpc>
                          <a:spcPts val="1200"/>
                        </a:lnSpc>
                        <a:spcAft>
                          <a:spcPts val="0"/>
                        </a:spcAft>
                      </a:pPr>
                      <a:r>
                        <a:rPr lang="ja-JP"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ン工</a:t>
                      </a:r>
                      <a:r>
                        <a:rPr lang="ja-JP" sz="1800" kern="100" dirty="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a:t>
                      </a:r>
                      <a:r>
                        <a:rPr lang="en-US" sz="1800" kern="100" dirty="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GIS</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ja-JP" altLang="en-US" sz="1800" kern="100" dirty="0" smtClean="0">
                          <a:solidFill>
                            <a:srgbClr val="000000"/>
                          </a:solidFill>
                          <a:effectLst/>
                          <a:latin typeface="ＭＳ 明朝" panose="02020609040205080304" pitchFamily="17" charset="-128"/>
                          <a:ea typeface="メイリオ" panose="020B0604030504040204" pitchFamily="50" charset="-128"/>
                          <a:cs typeface="メイリオ" panose="020B0604030504040204" pitchFamily="50" charset="-128"/>
                        </a:rPr>
                        <a:t>９</a:t>
                      </a:r>
                      <a:r>
                        <a:rPr lang="ja-JP"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月</a:t>
                      </a:r>
                      <a:r>
                        <a:rPr lang="en-US"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 </a:t>
                      </a:r>
                      <a:r>
                        <a:rPr lang="en-US" sz="1800" kern="100" dirty="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14</a:t>
                      </a:r>
                      <a:r>
                        <a:rPr lang="ja-JP" sz="1800" kern="100" dirty="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日（月）～</a:t>
                      </a:r>
                      <a:r>
                        <a:rPr lang="en-US" sz="1800" kern="100" dirty="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9</a:t>
                      </a:r>
                      <a:r>
                        <a:rPr lang="ja-JP" sz="1800" kern="100" dirty="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月</a:t>
                      </a:r>
                      <a:r>
                        <a:rPr lang="en-US" sz="1800" kern="100" dirty="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24</a:t>
                      </a:r>
                      <a:r>
                        <a:rPr lang="ja-JP" sz="1800" kern="100" dirty="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日（木）</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オンライン</a:t>
                      </a:r>
                      <a:endParaRPr lang="en-US" altLang="ja-JP"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endParaRPr>
                    </a:p>
                    <a:p>
                      <a:pPr algn="just">
                        <a:lnSpc>
                          <a:spcPts val="1200"/>
                        </a:lnSpc>
                        <a:spcAft>
                          <a:spcPts val="0"/>
                        </a:spcAft>
                      </a:pPr>
                      <a:endParaRPr lang="en-US"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endParaRPr>
                    </a:p>
                    <a:p>
                      <a:pPr algn="just">
                        <a:lnSpc>
                          <a:spcPts val="1200"/>
                        </a:lnSpc>
                        <a:spcAft>
                          <a:spcPts val="0"/>
                        </a:spcAft>
                      </a:pPr>
                      <a:r>
                        <a:rPr lang="en-US" sz="1800" kern="100" dirty="0" smtClean="0">
                          <a:solidFill>
                            <a:srgbClr val="000000"/>
                          </a:solidFill>
                          <a:effectLst/>
                          <a:latin typeface="メイリオ" panose="020B0604030504040204" pitchFamily="50" charset="-128"/>
                          <a:ea typeface="ＭＳ 明朝" panose="02020609040205080304" pitchFamily="17" charset="-128"/>
                          <a:cs typeface="メイリオ" panose="020B0604030504040204" pitchFamily="50" charset="-128"/>
                        </a:rPr>
                        <a:t>TOEIC-IP</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958415"/>
                  </a:ext>
                </a:extLst>
              </a:tr>
            </a:tbl>
          </a:graphicData>
        </a:graphic>
      </p:graphicFrame>
      <p:sp>
        <p:nvSpPr>
          <p:cNvPr id="9" name="Rectangle 2"/>
          <p:cNvSpPr>
            <a:spLocks noChangeArrowheads="1"/>
          </p:cNvSpPr>
          <p:nvPr/>
        </p:nvSpPr>
        <p:spPr bwMode="auto">
          <a:xfrm>
            <a:off x="350848" y="2995764"/>
            <a:ext cx="10071090" cy="115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3773096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17527</TotalTime>
  <Words>1578</Words>
  <Application>Microsoft Office PowerPoint</Application>
  <PresentationFormat>画面に合わせる (4:3)</PresentationFormat>
  <Paragraphs>219</Paragraphs>
  <Slides>10</Slides>
  <Notes>10</Notes>
  <HiddenSlides>0</HiddenSlides>
  <MMClips>5</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HGP創英角ｺﾞｼｯｸUB</vt:lpstr>
      <vt:lpstr>ＭＳ Ｐゴシック</vt:lpstr>
      <vt:lpstr>ＭＳ 明朝</vt:lpstr>
      <vt:lpstr>メイリオ</vt:lpstr>
      <vt:lpstr>Arial</vt:lpstr>
      <vt:lpstr>Calibri</vt:lpstr>
      <vt:lpstr>Calibri Light</vt:lpstr>
      <vt:lpstr>Impact</vt:lpstr>
      <vt:lpstr>Times New Roman</vt:lpstr>
      <vt:lpstr>Wingdings</vt:lpstr>
      <vt:lpstr>Office テーマ</vt:lpstr>
      <vt:lpstr>PowerPoint プレゼンテーション</vt:lpstr>
      <vt:lpstr>ＥＲＰ受講申し込みの前に</vt:lpstr>
      <vt:lpstr>受講申し込み</vt:lpstr>
      <vt:lpstr>受講申し込み</vt:lpstr>
      <vt:lpstr>受講資格</vt:lpstr>
      <vt:lpstr>＜学内で受験したスコアを申し込みに利用される方＞ 英語スコアの照会期間について</vt:lpstr>
      <vt:lpstr>＜学内で受験したスコアを申し込みに利用される方＞ 英語スコアの照会期間について</vt:lpstr>
      <vt:lpstr>＜学内で受験したスコアを申し込みに利用される方＞ 英語スコアの照会手順について</vt:lpstr>
      <vt:lpstr>＜学内で受験したスコアを申し込みに利用される方＞ 英語能力測定テスト実施について</vt:lpstr>
      <vt:lpstr>＜学内で受験したスコアを申し込みに利用される方＞ 入学時に実施された以外の学内受験スコア利用について</vt:lpstr>
    </vt:vector>
  </TitlesOfParts>
  <Company>東京大学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寺脇 由紀</dc:creator>
  <cp:lastModifiedBy>h_050130</cp:lastModifiedBy>
  <cp:revision>949</cp:revision>
  <cp:lastPrinted>2010-05-06T13:37:00Z</cp:lastPrinted>
  <dcterms:created xsi:type="dcterms:W3CDTF">2010-05-06T14:39:09Z</dcterms:created>
  <dcterms:modified xsi:type="dcterms:W3CDTF">2020-09-02T06:48:40Z</dcterms:modified>
</cp:coreProperties>
</file>