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224" r:id="rId1"/>
  </p:sldMasterIdLst>
  <p:notesMasterIdLst>
    <p:notesMasterId r:id="rId6"/>
  </p:notesMasterIdLst>
  <p:handoutMasterIdLst>
    <p:handoutMasterId r:id="rId7"/>
  </p:handoutMasterIdLst>
  <p:sldIdLst>
    <p:sldId id="311" r:id="rId2"/>
    <p:sldId id="259" r:id="rId3"/>
    <p:sldId id="306" r:id="rId4"/>
    <p:sldId id="312" r:id="rId5"/>
  </p:sldIdLst>
  <p:sldSz cx="9144000" cy="6858000" type="screen4x3"/>
  <p:notesSz cx="9945688" cy="6858000"/>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CCFFCC"/>
    <a:srgbClr val="FF6699"/>
    <a:srgbClr val="000000"/>
    <a:srgbClr val="2A64AE"/>
    <a:srgbClr val="00FFFF"/>
    <a:srgbClr val="C6D9F1"/>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1" autoAdjust="0"/>
    <p:restoredTop sz="55875" autoAdjust="0"/>
  </p:normalViewPr>
  <p:slideViewPr>
    <p:cSldViewPr snapToGrid="0">
      <p:cViewPr varScale="1">
        <p:scale>
          <a:sx n="57" d="100"/>
          <a:sy n="57" d="100"/>
        </p:scale>
        <p:origin x="138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9798" cy="3429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cs typeface="ＭＳ Ｐゴシック" charset="-128"/>
              </a:defRPr>
            </a:lvl1pPr>
          </a:lstStyle>
          <a:p>
            <a:pPr>
              <a:defRPr/>
            </a:pPr>
            <a:endParaRPr lang="ja-JP" altLang="en-US"/>
          </a:p>
        </p:txBody>
      </p:sp>
      <p:sp>
        <p:nvSpPr>
          <p:cNvPr id="3" name="日付プレースホルダ 2"/>
          <p:cNvSpPr>
            <a:spLocks noGrp="1"/>
          </p:cNvSpPr>
          <p:nvPr>
            <p:ph type="dt" sz="quarter" idx="1"/>
          </p:nvPr>
        </p:nvSpPr>
        <p:spPr>
          <a:xfrm>
            <a:off x="5633588" y="0"/>
            <a:ext cx="4309798"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1A905028-53B1-4691-933A-B3A8F3A1656C}" type="datetime1">
              <a:rPr lang="ja-JP" altLang="en-US"/>
              <a:pPr>
                <a:defRPr/>
              </a:pPr>
              <a:t>2020/9/2</a:t>
            </a:fld>
            <a:endParaRPr lang="ja-JP" altLang="en-US"/>
          </a:p>
        </p:txBody>
      </p:sp>
      <p:sp>
        <p:nvSpPr>
          <p:cNvPr id="4" name="フッター プレースホルダ 3"/>
          <p:cNvSpPr>
            <a:spLocks noGrp="1"/>
          </p:cNvSpPr>
          <p:nvPr>
            <p:ph type="ftr" sz="quarter" idx="2"/>
          </p:nvPr>
        </p:nvSpPr>
        <p:spPr>
          <a:xfrm>
            <a:off x="0" y="6513910"/>
            <a:ext cx="4309798" cy="3429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cs typeface="ＭＳ Ｐゴシック" charset="-128"/>
              </a:defRPr>
            </a:lvl1pPr>
          </a:lstStyle>
          <a:p>
            <a:pPr>
              <a:defRPr/>
            </a:pPr>
            <a:endParaRPr lang="ja-JP" altLang="en-US"/>
          </a:p>
        </p:txBody>
      </p:sp>
      <p:sp>
        <p:nvSpPr>
          <p:cNvPr id="5" name="スライド番号プレースホルダ 4"/>
          <p:cNvSpPr>
            <a:spLocks noGrp="1"/>
          </p:cNvSpPr>
          <p:nvPr>
            <p:ph type="sldNum" sz="quarter" idx="3"/>
          </p:nvPr>
        </p:nvSpPr>
        <p:spPr>
          <a:xfrm>
            <a:off x="5633588" y="6513910"/>
            <a:ext cx="4309798"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C2A30AE5-E656-48F6-94BE-0D13644FFCC3}" type="slidenum">
              <a:rPr lang="ja-JP" altLang="en-US"/>
              <a:pPr>
                <a:defRPr/>
              </a:pPr>
              <a:t>‹#›</a:t>
            </a:fld>
            <a:endParaRPr lang="ja-JP" altLang="en-US"/>
          </a:p>
        </p:txBody>
      </p:sp>
    </p:spTree>
    <p:extLst>
      <p:ext uri="{BB962C8B-B14F-4D97-AF65-F5344CB8AC3E}">
        <p14:creationId xmlns:p14="http://schemas.microsoft.com/office/powerpoint/2010/main" val="6347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9798" cy="3429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cs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5633588" y="0"/>
            <a:ext cx="4309798"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BA34160E-22EA-47DF-9E70-B94D4FE69D05}" type="datetime1">
              <a:rPr lang="ja-JP" altLang="en-US"/>
              <a:pPr>
                <a:defRPr/>
              </a:pPr>
              <a:t>2020/9/2</a:t>
            </a:fld>
            <a:endParaRPr lang="ja-JP" altLang="en-US"/>
          </a:p>
        </p:txBody>
      </p:sp>
      <p:sp>
        <p:nvSpPr>
          <p:cNvPr id="4" name="スライド イメージ プレースホルダ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ja-JP" altLang="en-US" noProof="0"/>
          </a:p>
        </p:txBody>
      </p:sp>
      <p:sp>
        <p:nvSpPr>
          <p:cNvPr id="5" name="ノート プレースホルダ 4"/>
          <p:cNvSpPr>
            <a:spLocks noGrp="1"/>
          </p:cNvSpPr>
          <p:nvPr>
            <p:ph type="body" sz="quarter" idx="3"/>
          </p:nvPr>
        </p:nvSpPr>
        <p:spPr>
          <a:xfrm>
            <a:off x="994569" y="3257550"/>
            <a:ext cx="7956550" cy="3086100"/>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6513910"/>
            <a:ext cx="4309798" cy="3429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cs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5633588" y="6513910"/>
            <a:ext cx="4309798"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69A2ED88-E3F7-451C-A4F4-00C102880FCE}" type="slidenum">
              <a:rPr lang="ja-JP" altLang="en-US"/>
              <a:pPr>
                <a:defRPr/>
              </a:pPr>
              <a:t>‹#›</a:t>
            </a:fld>
            <a:endParaRPr lang="ja-JP" altLang="en-US"/>
          </a:p>
        </p:txBody>
      </p:sp>
    </p:spTree>
    <p:extLst>
      <p:ext uri="{BB962C8B-B14F-4D97-AF65-F5344CB8AC3E}">
        <p14:creationId xmlns:p14="http://schemas.microsoft.com/office/powerpoint/2010/main" val="339159044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1" lang="ja-JP" altLang="en-US" dirty="0"/>
              <a:t>このスライドでは、</a:t>
            </a:r>
            <a:r>
              <a:rPr kumimoji="1" lang="en-US" altLang="ja-JP" dirty="0"/>
              <a:t>ERP</a:t>
            </a:r>
            <a:r>
              <a:rPr kumimoji="1" lang="ja-JP" altLang="en-US" dirty="0"/>
              <a:t>の</a:t>
            </a:r>
            <a:r>
              <a:rPr lang="ja-JP" altLang="en-US" sz="12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履修登録・単位認定</a:t>
            </a:r>
            <a:r>
              <a:rPr kumimoji="1" lang="ja-JP" altLang="en-US" dirty="0"/>
              <a:t>についてご説明します。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1</a:t>
            </a:fld>
            <a:endParaRPr lang="ja-JP" altLang="en-US"/>
          </a:p>
        </p:txBody>
      </p:sp>
    </p:spTree>
    <p:extLst>
      <p:ext uri="{BB962C8B-B14F-4D97-AF65-F5344CB8AC3E}">
        <p14:creationId xmlns:p14="http://schemas.microsoft.com/office/powerpoint/2010/main" val="332215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ＥＲＰはご自身のレベルの科目のみ受講することができます。</a:t>
            </a:r>
            <a:endParaRPr kumimoji="1" lang="en-US" altLang="ja-JP" dirty="0"/>
          </a:p>
          <a:p>
            <a:r>
              <a:rPr kumimoji="1" lang="en-US" altLang="ja-JP" dirty="0"/>
              <a:t>1</a:t>
            </a:r>
            <a:r>
              <a:rPr kumimoji="1" lang="ja-JP" altLang="en-US" dirty="0"/>
              <a:t>学期に</a:t>
            </a:r>
            <a:r>
              <a:rPr kumimoji="1" lang="en-US" altLang="ja-JP" dirty="0"/>
              <a:t>2</a:t>
            </a:r>
            <a:r>
              <a:rPr kumimoji="1" lang="ja-JP" altLang="en-US" dirty="0"/>
              <a:t>科目の受講が可能ですが、同じ科目を２つ受講することはできません。</a:t>
            </a:r>
            <a:endParaRPr kumimoji="1" lang="en-US" altLang="ja-JP" dirty="0"/>
          </a:p>
          <a:p>
            <a:r>
              <a:rPr kumimoji="1" lang="en-US" altLang="ja-JP" dirty="0"/>
              <a:t>ERP</a:t>
            </a:r>
            <a:r>
              <a:rPr kumimoji="1" lang="ja-JP" altLang="en-US" dirty="0"/>
              <a:t>の科目は</a:t>
            </a:r>
            <a:r>
              <a:rPr kumimoji="1" lang="en-US" altLang="ja-JP" dirty="0"/>
              <a:t>1</a:t>
            </a:r>
            <a:r>
              <a:rPr kumimoji="1" lang="ja-JP" altLang="en-US" dirty="0"/>
              <a:t>単位となります。</a:t>
            </a:r>
            <a:endParaRPr kumimoji="1" lang="en-US" altLang="ja-JP" dirty="0"/>
          </a:p>
          <a:p>
            <a:r>
              <a:rPr kumimoji="1" lang="ja-JP" altLang="en-US" dirty="0"/>
              <a:t>単位認定を希望する場合は、</a:t>
            </a:r>
            <a:r>
              <a:rPr kumimoji="1" lang="en-US" altLang="ja-JP" dirty="0"/>
              <a:t>ERP</a:t>
            </a:r>
            <a:r>
              <a:rPr kumimoji="1" lang="ja-JP" altLang="en-US" dirty="0"/>
              <a:t>の受講が決定したのち、履修登録の手続きが必要となります。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2</a:t>
            </a:fld>
            <a:endParaRPr lang="ja-JP" altLang="en-US"/>
          </a:p>
        </p:txBody>
      </p:sp>
    </p:spTree>
    <p:extLst>
      <p:ext uri="{BB962C8B-B14F-4D97-AF65-F5344CB8AC3E}">
        <p14:creationId xmlns:p14="http://schemas.microsoft.com/office/powerpoint/2010/main" val="336191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ＥＲＰ科目は学部・学科・学年によって単位認定の扱いが異なります。</a:t>
            </a:r>
            <a:endParaRPr kumimoji="1" lang="en-US" altLang="ja-JP" dirty="0"/>
          </a:p>
          <a:p>
            <a:r>
              <a:rPr kumimoji="1" lang="ja-JP" altLang="en-US" dirty="0"/>
              <a:t>詳しくは、ＥＲＰホームページに「各学部の</a:t>
            </a:r>
            <a:r>
              <a:rPr kumimoji="1" lang="en-US" altLang="ja-JP" dirty="0"/>
              <a:t>2020</a:t>
            </a:r>
            <a:r>
              <a:rPr kumimoji="1" lang="ja-JP" altLang="en-US" dirty="0"/>
              <a:t>年度</a:t>
            </a:r>
            <a:r>
              <a:rPr kumimoji="1" lang="en-US" altLang="ja-JP" dirty="0"/>
              <a:t>ERP</a:t>
            </a:r>
            <a:r>
              <a:rPr kumimoji="1" lang="ja-JP" altLang="en-US" dirty="0"/>
              <a:t>単位認定の取り扱い」を掲載していますので、</a:t>
            </a:r>
            <a:endParaRPr kumimoji="1" lang="en-US" altLang="ja-JP" dirty="0"/>
          </a:p>
          <a:p>
            <a:r>
              <a:rPr kumimoji="1" lang="ja-JP" altLang="en-US" dirty="0"/>
              <a:t>ご自身の所属学部をご確認ください。</a:t>
            </a:r>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3</a:t>
            </a:fld>
            <a:endParaRPr lang="ja-JP" altLang="en-US"/>
          </a:p>
        </p:txBody>
      </p:sp>
    </p:spTree>
    <p:extLst>
      <p:ext uri="{BB962C8B-B14F-4D97-AF65-F5344CB8AC3E}">
        <p14:creationId xmlns:p14="http://schemas.microsoft.com/office/powerpoint/2010/main" val="391873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所属学部でＥＲＰ科目の単位認定を認められている場合、単位認定を希望する方は、</a:t>
            </a:r>
            <a:endParaRPr kumimoji="1" lang="en-US" altLang="ja-JP" dirty="0"/>
          </a:p>
          <a:p>
            <a:r>
              <a:rPr kumimoji="1" lang="ja-JP" altLang="en-US" dirty="0"/>
              <a:t>ＥＲＰの申込を経て、受講が決定した後、履修登録の手続きが別途必要となります。</a:t>
            </a:r>
            <a:endParaRPr kumimoji="1" lang="en-US" altLang="ja-JP" dirty="0"/>
          </a:p>
          <a:p>
            <a:endParaRPr kumimoji="1" lang="en-US" altLang="ja-JP" dirty="0"/>
          </a:p>
          <a:p>
            <a:r>
              <a:rPr kumimoji="1" lang="ja-JP" altLang="en-US" dirty="0"/>
              <a:t>学部により、手続き方法は異なります。</a:t>
            </a:r>
            <a:endParaRPr kumimoji="1" lang="en-US" altLang="ja-JP" dirty="0"/>
          </a:p>
          <a:p>
            <a:r>
              <a:rPr kumimoji="1" lang="ja-JP" altLang="en-US" dirty="0"/>
              <a:t>学生の申請に基づき、所属学部の事務で履修登録する学部もありますし、</a:t>
            </a:r>
          </a:p>
          <a:p>
            <a:r>
              <a:rPr kumimoji="1" lang="ja-JP" altLang="en-US" dirty="0"/>
              <a:t>通常の学生自身によるウェブ履修登録が必要な学部もあります。</a:t>
            </a:r>
            <a:endParaRPr kumimoji="1" lang="en-US" altLang="ja-JP" dirty="0"/>
          </a:p>
          <a:p>
            <a:endParaRPr kumimoji="1" lang="en-US" altLang="ja-JP" dirty="0"/>
          </a:p>
          <a:p>
            <a:r>
              <a:rPr kumimoji="1" lang="ja-JP" altLang="en-US" dirty="0"/>
              <a:t>単位認定を希望する場合は、ＥＲＰ募集要項を確認し、ご自身の学部の手続き方法を</a:t>
            </a:r>
            <a:endParaRPr kumimoji="1" lang="en-US" altLang="ja-JP" dirty="0"/>
          </a:p>
          <a:p>
            <a:r>
              <a:rPr kumimoji="1" lang="ja-JP" altLang="en-US" dirty="0"/>
              <a:t>確認するようにしてください。</a:t>
            </a:r>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4</a:t>
            </a:fld>
            <a:endParaRPr lang="ja-JP" altLang="en-US"/>
          </a:p>
        </p:txBody>
      </p:sp>
    </p:spTree>
    <p:extLst>
      <p:ext uri="{BB962C8B-B14F-4D97-AF65-F5344CB8AC3E}">
        <p14:creationId xmlns:p14="http://schemas.microsoft.com/office/powerpoint/2010/main" val="4201561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6DFF08F-DC6B-4601-B491-B0F83F6DD2DA}" type="datetimeFigureOut">
              <a:rPr lang="en-US" smtClean="0"/>
              <a:t>9/2/2020</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pPr>
              <a:defRPr/>
            </a:pPr>
            <a:fld id="{6F4A59A4-5CFC-41D9-9F6E-7105FE07A05F}" type="slidenum">
              <a:rPr lang="ja-JP" altLang="en-US" smtClean="0"/>
              <a:pPr>
                <a:defRPr/>
              </a:pPr>
              <a:t>‹#›</a:t>
            </a:fld>
            <a:endParaRPr lang="ja-JP" altLang="en-US"/>
          </a:p>
        </p:txBody>
      </p:sp>
      <p:pic>
        <p:nvPicPr>
          <p:cNvPr id="7" name="Picture 2" descr="\\ad.as.hosei.ac.jp\HoseiFileServer\グローバル人材開発センター事務室(部)\02_グローバル人材開発課\00_グローバル・グローバル_共通\00_グローバル共通\067_ブランディングプロジェクト\14_写真\img\_DSC1146.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10510" r="33294"/>
          <a:stretch/>
        </p:blipFill>
        <p:spPr bwMode="auto">
          <a:xfrm>
            <a:off x="168387" y="1990725"/>
            <a:ext cx="2763651" cy="3962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82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DFF08F-DC6B-4601-B491-B0F83F6DD2DA}" type="datetimeFigureOut">
              <a:rPr lang="en-US" smtClean="0"/>
              <a:t>9/2/2020</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29695161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DFF08F-DC6B-4601-B491-B0F83F6DD2DA}" type="datetimeFigureOut">
              <a:rPr lang="en-US" smtClean="0"/>
              <a:t>9/2/2020</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106453541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cxnSp>
        <p:nvCxnSpPr>
          <p:cNvPr id="5" name="直線コネクタ 4"/>
          <p:cNvCxnSpPr>
            <a:cxnSpLocks noChangeShapeType="1"/>
          </p:cNvCxnSpPr>
          <p:nvPr userDrawn="1"/>
        </p:nvCxnSpPr>
        <p:spPr bwMode="auto">
          <a:xfrm>
            <a:off x="412750" y="1293813"/>
            <a:ext cx="8274050" cy="1587"/>
          </a:xfrm>
          <a:prstGeom prst="line">
            <a:avLst/>
          </a:prstGeom>
          <a:noFill/>
          <a:ln w="25400">
            <a:solidFill>
              <a:srgbClr val="595959"/>
            </a:solidFill>
            <a:round/>
            <a:headEnd/>
            <a:tailEnd/>
          </a:ln>
          <a:effectLst>
            <a:outerShdw dist="20000" dir="5400000" rotWithShape="0">
              <a:srgbClr val="808080">
                <a:alpha val="37999"/>
              </a:srgbClr>
            </a:outerShdw>
          </a:effectLst>
        </p:spPr>
      </p:cxnSp>
      <p:sp>
        <p:nvSpPr>
          <p:cNvPr id="2" name="タイトル 1"/>
          <p:cNvSpPr>
            <a:spLocks noGrp="1"/>
          </p:cNvSpPr>
          <p:nvPr>
            <p:ph type="title"/>
          </p:nvPr>
        </p:nvSpPr>
        <p:spPr>
          <a:xfrm>
            <a:off x="457200" y="274638"/>
            <a:ext cx="8229600" cy="563562"/>
          </a:xfrm>
        </p:spPr>
        <p:txBody>
          <a:bodyPr>
            <a:noAutofit/>
          </a:bodyPr>
          <a:lstStyle>
            <a:lvl1pPr algn="l">
              <a:defRPr sz="2600">
                <a:solidFill>
                  <a:srgbClr val="000090"/>
                </a:solidFill>
              </a:defRPr>
            </a:lvl1pPr>
          </a:lstStyle>
          <a:p>
            <a:r>
              <a:rPr lang="ja-JP" altLang="en-US" dirty="0"/>
              <a:t>マスタ タイトルの書式設定</a:t>
            </a:r>
          </a:p>
        </p:txBody>
      </p:sp>
      <p:sp>
        <p:nvSpPr>
          <p:cNvPr id="3" name="コンテンツ プレースホルダ 2"/>
          <p:cNvSpPr>
            <a:spLocks noGrp="1"/>
          </p:cNvSpPr>
          <p:nvPr>
            <p:ph idx="1"/>
          </p:nvPr>
        </p:nvSpPr>
        <p:spPr>
          <a:xfrm>
            <a:off x="457200" y="1600200"/>
            <a:ext cx="8229600" cy="4740275"/>
          </a:xfrm>
        </p:spPr>
        <p:txBody>
          <a:bodyPr/>
          <a:lstStyle>
            <a:lvl1pPr>
              <a:buClr>
                <a:schemeClr val="tx2">
                  <a:lumMod val="60000"/>
                  <a:lumOff val="40000"/>
                </a:schemeClr>
              </a:buClr>
              <a:defRPr sz="2600">
                <a:solidFill>
                  <a:srgbClr val="000090"/>
                </a:solidFill>
              </a:defRPr>
            </a:lvl1pPr>
            <a:lvl2pPr>
              <a:buClr>
                <a:schemeClr val="tx2">
                  <a:lumMod val="60000"/>
                  <a:lumOff val="40000"/>
                </a:schemeClr>
              </a:buClr>
              <a:defRPr sz="2400">
                <a:solidFill>
                  <a:srgbClr val="000090"/>
                </a:solidFill>
              </a:defRPr>
            </a:lvl2pPr>
            <a:lvl3pPr>
              <a:buClr>
                <a:schemeClr val="tx2">
                  <a:lumMod val="60000"/>
                  <a:lumOff val="40000"/>
                </a:schemeClr>
              </a:buClr>
              <a:buFont typeface="Wingdings" charset="2"/>
              <a:buChar char="ü"/>
              <a:defRPr sz="2000">
                <a:solidFill>
                  <a:srgbClr val="000090"/>
                </a:solidFill>
              </a:defRPr>
            </a:lvl3pPr>
            <a:lvl4pPr>
              <a:buClr>
                <a:schemeClr val="tx2">
                  <a:lumMod val="60000"/>
                  <a:lumOff val="40000"/>
                </a:schemeClr>
              </a:buClr>
              <a:defRPr sz="1800">
                <a:solidFill>
                  <a:srgbClr val="000090"/>
                </a:solidFill>
              </a:defRPr>
            </a:lvl4pPr>
            <a:lvl5pPr>
              <a:buClr>
                <a:schemeClr val="tx2">
                  <a:lumMod val="60000"/>
                  <a:lumOff val="40000"/>
                </a:schemeClr>
              </a:buClr>
              <a:defRPr sz="1800">
                <a:solidFill>
                  <a:srgbClr val="000090"/>
                </a:solidFill>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テキスト プレースホルダ 2"/>
          <p:cNvSpPr>
            <a:spLocks noGrp="1"/>
          </p:cNvSpPr>
          <p:nvPr>
            <p:ph type="body" idx="11"/>
          </p:nvPr>
        </p:nvSpPr>
        <p:spPr>
          <a:xfrm>
            <a:off x="457200" y="960438"/>
            <a:ext cx="8229600" cy="333375"/>
          </a:xfrm>
        </p:spPr>
        <p:txBody>
          <a:bodyPr anchor="b"/>
          <a:lstStyle>
            <a:lvl1pPr marL="0" indent="0">
              <a:buNone/>
              <a:defRPr sz="1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 テキストの書式設定</a:t>
            </a:r>
          </a:p>
        </p:txBody>
      </p:sp>
      <p:sp>
        <p:nvSpPr>
          <p:cNvPr id="6" name="スライド番号プレースホルダ 5"/>
          <p:cNvSpPr>
            <a:spLocks noGrp="1"/>
          </p:cNvSpPr>
          <p:nvPr>
            <p:ph type="sldNum" sz="quarter" idx="12"/>
          </p:nvPr>
        </p:nvSpPr>
        <p:spPr/>
        <p:txBody>
          <a:bodyPr/>
          <a:lstStyle>
            <a:lvl1pPr>
              <a:defRPr smtClean="0"/>
            </a:lvl1pPr>
          </a:lstStyle>
          <a:p>
            <a:pPr>
              <a:defRPr/>
            </a:pPr>
            <a:fld id="{41231846-069B-4C1D-B570-7BAB42836DC8}" type="slidenum">
              <a:rPr lang="ja-JP" altLang="en-US"/>
              <a:pPr>
                <a:defRPr/>
              </a:pPr>
              <a:t>‹#›</a:t>
            </a:fld>
            <a:endParaRPr lang="ja-JP" altLang="en-US"/>
          </a:p>
        </p:txBody>
      </p:sp>
    </p:spTree>
    <p:extLst>
      <p:ext uri="{BB962C8B-B14F-4D97-AF65-F5344CB8AC3E}">
        <p14:creationId xmlns:p14="http://schemas.microsoft.com/office/powerpoint/2010/main" val="515049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cxnSp>
        <p:nvCxnSpPr>
          <p:cNvPr id="5" name="直線コネクタ 4"/>
          <p:cNvCxnSpPr>
            <a:cxnSpLocks noChangeShapeType="1"/>
          </p:cNvCxnSpPr>
          <p:nvPr userDrawn="1"/>
        </p:nvCxnSpPr>
        <p:spPr bwMode="auto">
          <a:xfrm>
            <a:off x="412750" y="1293813"/>
            <a:ext cx="8274050" cy="1587"/>
          </a:xfrm>
          <a:prstGeom prst="line">
            <a:avLst/>
          </a:prstGeom>
          <a:noFill/>
          <a:ln w="25400">
            <a:solidFill>
              <a:srgbClr val="595959"/>
            </a:solidFill>
            <a:round/>
            <a:headEnd/>
            <a:tailEnd/>
          </a:ln>
          <a:effectLst>
            <a:outerShdw dist="20000" dir="5400000" rotWithShape="0">
              <a:srgbClr val="808080">
                <a:alpha val="37999"/>
              </a:srgbClr>
            </a:outerShdw>
          </a:effectLst>
        </p:spPr>
      </p:cxnSp>
      <p:sp>
        <p:nvSpPr>
          <p:cNvPr id="2" name="タイトル 1"/>
          <p:cNvSpPr>
            <a:spLocks noGrp="1"/>
          </p:cNvSpPr>
          <p:nvPr>
            <p:ph type="title"/>
          </p:nvPr>
        </p:nvSpPr>
        <p:spPr>
          <a:xfrm>
            <a:off x="457200" y="274638"/>
            <a:ext cx="8229600" cy="563562"/>
          </a:xfrm>
        </p:spPr>
        <p:txBody>
          <a:bodyPr>
            <a:noAutofit/>
          </a:bodyPr>
          <a:lstStyle>
            <a:lvl1pPr algn="l">
              <a:defRPr sz="2600">
                <a:solidFill>
                  <a:srgbClr val="000090"/>
                </a:solidFill>
              </a:defRPr>
            </a:lvl1pPr>
          </a:lstStyle>
          <a:p>
            <a:r>
              <a:rPr lang="ja-JP" altLang="en-US" dirty="0"/>
              <a:t>マスタ タイトルの書式設定</a:t>
            </a:r>
          </a:p>
        </p:txBody>
      </p:sp>
      <p:sp>
        <p:nvSpPr>
          <p:cNvPr id="3" name="コンテンツ プレースホルダ 2"/>
          <p:cNvSpPr>
            <a:spLocks noGrp="1"/>
          </p:cNvSpPr>
          <p:nvPr>
            <p:ph idx="1"/>
          </p:nvPr>
        </p:nvSpPr>
        <p:spPr>
          <a:xfrm>
            <a:off x="457200" y="1600200"/>
            <a:ext cx="8229600" cy="4740275"/>
          </a:xfrm>
        </p:spPr>
        <p:txBody>
          <a:bodyPr/>
          <a:lstStyle>
            <a:lvl1pPr>
              <a:buClr>
                <a:schemeClr val="tx2">
                  <a:lumMod val="60000"/>
                  <a:lumOff val="40000"/>
                </a:schemeClr>
              </a:buClr>
              <a:defRPr sz="2600">
                <a:solidFill>
                  <a:srgbClr val="000090"/>
                </a:solidFill>
              </a:defRPr>
            </a:lvl1pPr>
            <a:lvl2pPr>
              <a:buClr>
                <a:schemeClr val="tx2">
                  <a:lumMod val="60000"/>
                  <a:lumOff val="40000"/>
                </a:schemeClr>
              </a:buClr>
              <a:defRPr sz="2400">
                <a:solidFill>
                  <a:srgbClr val="000090"/>
                </a:solidFill>
              </a:defRPr>
            </a:lvl2pPr>
            <a:lvl3pPr>
              <a:buClr>
                <a:schemeClr val="tx2">
                  <a:lumMod val="60000"/>
                  <a:lumOff val="40000"/>
                </a:schemeClr>
              </a:buClr>
              <a:buFont typeface="Wingdings" charset="2"/>
              <a:buChar char="ü"/>
              <a:defRPr sz="2000">
                <a:solidFill>
                  <a:srgbClr val="000090"/>
                </a:solidFill>
              </a:defRPr>
            </a:lvl3pPr>
            <a:lvl4pPr>
              <a:buClr>
                <a:schemeClr val="tx2">
                  <a:lumMod val="60000"/>
                  <a:lumOff val="40000"/>
                </a:schemeClr>
              </a:buClr>
              <a:defRPr sz="1800">
                <a:solidFill>
                  <a:srgbClr val="000090"/>
                </a:solidFill>
              </a:defRPr>
            </a:lvl4pPr>
            <a:lvl5pPr>
              <a:buClr>
                <a:schemeClr val="tx2">
                  <a:lumMod val="60000"/>
                  <a:lumOff val="40000"/>
                </a:schemeClr>
              </a:buClr>
              <a:defRPr sz="1800">
                <a:solidFill>
                  <a:srgbClr val="000090"/>
                </a:solidFill>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テキスト プレースホルダ 2"/>
          <p:cNvSpPr>
            <a:spLocks noGrp="1"/>
          </p:cNvSpPr>
          <p:nvPr>
            <p:ph type="body" idx="11"/>
          </p:nvPr>
        </p:nvSpPr>
        <p:spPr>
          <a:xfrm>
            <a:off x="457200" y="960438"/>
            <a:ext cx="8229600" cy="333375"/>
          </a:xfrm>
        </p:spPr>
        <p:txBody>
          <a:bodyPr anchor="b"/>
          <a:lstStyle>
            <a:lvl1pPr marL="0" indent="0">
              <a:buNone/>
              <a:defRPr sz="1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 テキストの書式設定</a:t>
            </a:r>
          </a:p>
        </p:txBody>
      </p:sp>
      <p:sp>
        <p:nvSpPr>
          <p:cNvPr id="6" name="スライド番号プレースホルダ 5"/>
          <p:cNvSpPr>
            <a:spLocks noGrp="1"/>
          </p:cNvSpPr>
          <p:nvPr>
            <p:ph type="sldNum" sz="quarter" idx="12"/>
          </p:nvPr>
        </p:nvSpPr>
        <p:spPr/>
        <p:txBody>
          <a:bodyPr/>
          <a:lstStyle>
            <a:lvl1pPr>
              <a:defRPr smtClean="0"/>
            </a:lvl1pPr>
          </a:lstStyle>
          <a:p>
            <a:pPr>
              <a:defRPr/>
            </a:pPr>
            <a:fld id="{41231846-069B-4C1D-B570-7BAB42836DC8}" type="slidenum">
              <a:rPr lang="ja-JP" altLang="en-US"/>
              <a:pPr>
                <a:defRPr/>
              </a:pPr>
              <a:t>‹#›</a:t>
            </a:fld>
            <a:endParaRPr lang="ja-JP" altLang="en-US"/>
          </a:p>
        </p:txBody>
      </p:sp>
    </p:spTree>
    <p:extLst>
      <p:ext uri="{BB962C8B-B14F-4D97-AF65-F5344CB8AC3E}">
        <p14:creationId xmlns:p14="http://schemas.microsoft.com/office/powerpoint/2010/main" val="3652979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7A467F-B677-4B27-ADD6-E81974499A92}" type="datetime1">
              <a:rPr kumimoji="1" lang="ja-JP" altLang="en-US" smtClean="0"/>
              <a:t>2020/9/2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876256" y="6376243"/>
            <a:ext cx="2133600" cy="365125"/>
          </a:xfrm>
        </p:spPr>
        <p:txBody>
          <a:bodyPr/>
          <a:lstStyle>
            <a:lvl1pPr>
              <a:defRPr sz="1600">
                <a:solidFill>
                  <a:schemeClr val="tx1"/>
                </a:solidFill>
              </a:defRPr>
            </a:lvl1pPr>
          </a:lstStyle>
          <a:p>
            <a:fld id="{5A0969C2-83B5-4218-B52C-4428C4D668EC}" type="slidenum">
              <a:rPr lang="ja-JP" altLang="en-US" smtClean="0"/>
              <a:pPr/>
              <a:t>‹#›</a:t>
            </a:fld>
            <a:endParaRPr lang="ja-JP" altLang="en-US" dirty="0"/>
          </a:p>
        </p:txBody>
      </p:sp>
      <p:sp>
        <p:nvSpPr>
          <p:cNvPr id="8" name="テキスト ボックス 7"/>
          <p:cNvSpPr txBox="1"/>
          <p:nvPr userDrawn="1"/>
        </p:nvSpPr>
        <p:spPr>
          <a:xfrm>
            <a:off x="926267" y="6260921"/>
            <a:ext cx="1688283" cy="369332"/>
          </a:xfrm>
          <a:prstGeom prst="rect">
            <a:avLst/>
          </a:prstGeom>
          <a:noFill/>
        </p:spPr>
        <p:txBody>
          <a:bodyPr wrap="none" rtlCol="0">
            <a:spAutoFit/>
          </a:bodyPr>
          <a:lstStyle/>
          <a:p>
            <a:r>
              <a:rPr kumimoji="1" lang="en-US" altLang="ja-JP" baseline="0" dirty="0">
                <a:solidFill>
                  <a:schemeClr val="tx1">
                    <a:lumMod val="75000"/>
                    <a:lumOff val="25000"/>
                  </a:schemeClr>
                </a:solidFill>
                <a:latin typeface="Impact" panose="020B0806030902050204" pitchFamily="34" charset="0"/>
              </a:rPr>
              <a:t>Go Global </a:t>
            </a:r>
            <a:r>
              <a:rPr kumimoji="1" lang="en-US" altLang="ja-JP" baseline="0" dirty="0" err="1">
                <a:solidFill>
                  <a:schemeClr val="tx1">
                    <a:lumMod val="75000"/>
                    <a:lumOff val="25000"/>
                  </a:schemeClr>
                </a:solidFill>
                <a:latin typeface="Impact" panose="020B0806030902050204" pitchFamily="34" charset="0"/>
              </a:rPr>
              <a:t>Hosei</a:t>
            </a:r>
            <a:endParaRPr kumimoji="1" lang="ja-JP" altLang="en-US" baseline="0" dirty="0">
              <a:solidFill>
                <a:schemeClr val="tx1">
                  <a:lumMod val="75000"/>
                  <a:lumOff val="25000"/>
                </a:schemeClr>
              </a:solidFill>
              <a:latin typeface="Impact" panose="020B0806030902050204" pitchFamily="34" charset="0"/>
            </a:endParaRPr>
          </a:p>
        </p:txBody>
      </p:sp>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64441" y="6093296"/>
            <a:ext cx="761826" cy="61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58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3E28D29-1ECB-41DF-951B-2A23F95AD026}" type="datetimeFigureOut">
              <a:rPr lang="en-US" smtClean="0"/>
              <a:t>9/2/2020</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21743161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6DFF08F-DC6B-4601-B491-B0F83F6DD2DA}" type="datetimeFigureOut">
              <a:rPr lang="en-US" smtClean="0"/>
              <a:t>9/2/2020</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153950027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100FDAB6-66E7-4F53-AD26-8823D241C4C1}" type="slidenum">
              <a:rPr lang="ja-JP" altLang="en-US" smtClean="0"/>
              <a:pPr>
                <a:defRPr/>
              </a:pPr>
              <a:t>‹#›</a:t>
            </a:fld>
            <a:endParaRPr lang="ja-JP" altLang="en-US"/>
          </a:p>
        </p:txBody>
      </p:sp>
    </p:spTree>
    <p:extLst>
      <p:ext uri="{BB962C8B-B14F-4D97-AF65-F5344CB8AC3E}">
        <p14:creationId xmlns:p14="http://schemas.microsoft.com/office/powerpoint/2010/main" val="52118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6AB4D35D-7483-4C97-801E-6D4BFDAE8FDE}" type="slidenum">
              <a:rPr lang="ja-JP" altLang="en-US" smtClean="0"/>
              <a:pPr>
                <a:defRPr/>
              </a:pPr>
              <a:t>‹#›</a:t>
            </a:fld>
            <a:endParaRPr lang="ja-JP" altLang="en-US"/>
          </a:p>
        </p:txBody>
      </p:sp>
    </p:spTree>
    <p:extLst>
      <p:ext uri="{BB962C8B-B14F-4D97-AF65-F5344CB8AC3E}">
        <p14:creationId xmlns:p14="http://schemas.microsoft.com/office/powerpoint/2010/main" val="22101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0EB793AB-BE06-430F-9C4E-7D892311A1CA}" type="slidenum">
              <a:rPr lang="ja-JP" altLang="en-US" smtClean="0"/>
              <a:pPr>
                <a:defRPr/>
              </a:pPr>
              <a:t>‹#›</a:t>
            </a:fld>
            <a:endParaRPr lang="ja-JP" altLang="en-US"/>
          </a:p>
        </p:txBody>
      </p:sp>
    </p:spTree>
    <p:extLst>
      <p:ext uri="{BB962C8B-B14F-4D97-AF65-F5344CB8AC3E}">
        <p14:creationId xmlns:p14="http://schemas.microsoft.com/office/powerpoint/2010/main" val="46725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F81D7EBC-1D7A-4CB6-A6DC-F06B3E210253}" type="slidenum">
              <a:rPr lang="ja-JP" altLang="en-US" smtClean="0"/>
              <a:pPr>
                <a:defRPr/>
              </a:pPr>
              <a:t>‹#›</a:t>
            </a:fld>
            <a:endParaRPr lang="ja-JP" altLang="en-US"/>
          </a:p>
        </p:txBody>
      </p:sp>
    </p:spTree>
    <p:extLst>
      <p:ext uri="{BB962C8B-B14F-4D97-AF65-F5344CB8AC3E}">
        <p14:creationId xmlns:p14="http://schemas.microsoft.com/office/powerpoint/2010/main" val="266302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6DFF08F-DC6B-4601-B491-B0F83F6DD2DA}" type="datetimeFigureOut">
              <a:rPr lang="en-US" smtClean="0"/>
              <a:pPr/>
              <a:t>9/2/2020</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27224960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6DFF08F-DC6B-4601-B491-B0F83F6DD2DA}" type="datetimeFigureOut">
              <a:rPr lang="en-US" smtClean="0"/>
              <a:t>9/2/2020</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354575123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DFF08F-DC6B-4601-B491-B0F83F6DD2DA}" type="datetimeFigureOut">
              <a:rPr lang="en-US" smtClean="0"/>
              <a:pPr/>
              <a:t>9/2/2020</a:t>
            </a:fld>
            <a:endParaRPr 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CB9540A-4EFA-4646-8AF6-6F06B560D62B}" type="slidenum">
              <a:rPr lang="ja-JP" altLang="en-US" smtClean="0"/>
              <a:pPr>
                <a:defRPr/>
              </a:pPr>
              <a:t>‹#›</a:t>
            </a:fld>
            <a:endParaRPr lang="ja-JP" altLang="en-US"/>
          </a:p>
        </p:txBody>
      </p:sp>
      <p:pic>
        <p:nvPicPr>
          <p:cNvPr id="7" name="Picture 7" descr="LINE-HOSEI"/>
          <p:cNvPicPr>
            <a:picLocks noChangeAspect="1" noChangeArrowheads="1"/>
          </p:cNvPicPr>
          <p:nvPr userDrawn="1"/>
        </p:nvPicPr>
        <p:blipFill>
          <a:blip r:embed="rId16"/>
          <a:srcRect/>
          <a:stretch>
            <a:fillRect/>
          </a:stretch>
        </p:blipFill>
        <p:spPr bwMode="auto">
          <a:xfrm>
            <a:off x="0" y="6643688"/>
            <a:ext cx="9144000" cy="215900"/>
          </a:xfrm>
          <a:prstGeom prst="rect">
            <a:avLst/>
          </a:prstGeom>
          <a:noFill/>
          <a:ln w="9525">
            <a:noFill/>
            <a:miter lim="800000"/>
            <a:headEnd/>
            <a:tailEnd/>
          </a:ln>
        </p:spPr>
      </p:pic>
      <p:pic>
        <p:nvPicPr>
          <p:cNvPr id="8" name="Picture 2" descr="\\ad.as.hosei.ac.jp\HoseiFileServer\グローバル人材開発センター事務室(部)\02_グローバル人材開発課\00_グローバル・グローバル_共通\00_グローバル共通\067_ブランディングプロジェクト\16_ブランドマーク\ブランドマーク＋法政大学＋HOSEI University.jp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610474" y="82296"/>
            <a:ext cx="1460373" cy="38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40628"/>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9" r:id="rId12"/>
    <p:sldLayoutId id="2147484245" r:id="rId13"/>
    <p:sldLayoutId id="2147484248" r:id="rId14"/>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81D7EBC-1D7A-4CB6-A6DC-F06B3E210253}" type="slidenum">
              <a:rPr lang="ja-JP" altLang="en-US" smtClean="0"/>
              <a:pPr>
                <a:defRPr/>
              </a:pPr>
              <a:t>1</a:t>
            </a:fld>
            <a:endParaRPr lang="ja-JP" altLang="en-US"/>
          </a:p>
        </p:txBody>
      </p:sp>
      <p:sp>
        <p:nvSpPr>
          <p:cNvPr id="3" name="タイトル 1"/>
          <p:cNvSpPr txBox="1">
            <a:spLocks/>
          </p:cNvSpPr>
          <p:nvPr/>
        </p:nvSpPr>
        <p:spPr>
          <a:xfrm>
            <a:off x="1" y="1851038"/>
            <a:ext cx="9144000" cy="24781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lnSpc>
                <a:spcPct val="150000"/>
              </a:lnSpc>
              <a:spcAft>
                <a:spcPts val="0"/>
              </a:spcAft>
            </a:pPr>
            <a:r>
              <a:rPr lang="en-US" altLang="ja-JP" sz="48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ERP </a:t>
            </a:r>
            <a:r>
              <a:rPr lang="ja-JP" altLang="en-US" sz="48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英語強化プログラム</a:t>
            </a:r>
            <a:r>
              <a:rPr lang="en-US" altLang="ja-JP" sz="48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
            </a:r>
            <a:br>
              <a:rPr lang="en-US" altLang="ja-JP" sz="48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br>
            <a:r>
              <a:rPr lang="en-US" altLang="ja-JP" sz="48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a:t>
            </a:r>
            <a:r>
              <a:rPr lang="ja-JP" altLang="en-US" sz="48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履修登録・単位認定</a:t>
            </a:r>
            <a:r>
              <a:rPr lang="en-US" altLang="ja-JP" sz="4800" b="1" dirty="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a:t>
            </a:r>
            <a:endParaRPr lang="ja-JP" altLang="en-US" sz="4800" dirty="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a:xfrm>
            <a:off x="1" y="918685"/>
            <a:ext cx="9143999" cy="599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2"/>
                </a:solidFill>
                <a:latin typeface="+mj-ea"/>
                <a:ea typeface="+mj-ea"/>
              </a:rPr>
              <a:t>2020</a:t>
            </a:r>
            <a:r>
              <a:rPr kumimoji="1" lang="ja-JP" altLang="en-US" sz="3200" b="1" dirty="0">
                <a:solidFill>
                  <a:schemeClr val="tx2"/>
                </a:solidFill>
                <a:latin typeface="+mj-ea"/>
                <a:ea typeface="+mj-ea"/>
              </a:rPr>
              <a:t>年度　</a:t>
            </a:r>
            <a:r>
              <a:rPr lang="ja-JP" altLang="en-US" sz="3200" b="1" dirty="0">
                <a:solidFill>
                  <a:schemeClr val="tx2"/>
                </a:solidFill>
                <a:latin typeface="+mj-ea"/>
                <a:ea typeface="+mj-ea"/>
              </a:rPr>
              <a:t>秋</a:t>
            </a:r>
            <a:r>
              <a:rPr kumimoji="1" lang="ja-JP" altLang="en-US" sz="3200" b="1" dirty="0" smtClean="0">
                <a:solidFill>
                  <a:schemeClr val="tx2"/>
                </a:solidFill>
                <a:latin typeface="+mj-ea"/>
                <a:ea typeface="+mj-ea"/>
              </a:rPr>
              <a:t>学期</a:t>
            </a:r>
            <a:endParaRPr kumimoji="1" lang="ja-JP" altLang="en-US" sz="3200" b="1" dirty="0">
              <a:solidFill>
                <a:schemeClr val="tx2"/>
              </a:solidFill>
              <a:latin typeface="+mj-ea"/>
              <a:ea typeface="+mj-ea"/>
            </a:endParaRPr>
          </a:p>
        </p:txBody>
      </p:sp>
      <p:sp>
        <p:nvSpPr>
          <p:cNvPr id="5" name="サブタイトル 4"/>
          <p:cNvSpPr txBox="1">
            <a:spLocks/>
          </p:cNvSpPr>
          <p:nvPr/>
        </p:nvSpPr>
        <p:spPr>
          <a:xfrm>
            <a:off x="139848" y="5041284"/>
            <a:ext cx="9143999" cy="7016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ja-JP" altLang="en-US" sz="2800" b="1" dirty="0">
                <a:solidFill>
                  <a:schemeClr val="tx2"/>
                </a:solidFill>
                <a:latin typeface="+mn-ea"/>
              </a:rPr>
              <a:t>グローバル教育センター</a:t>
            </a:r>
          </a:p>
        </p:txBody>
      </p:sp>
      <p:pic>
        <p:nvPicPr>
          <p:cNvPr id="6" name="オーディオ 5">
            <a:hlinkClick r:id="" action="ppaction://media"/>
            <a:extLst>
              <a:ext uri="{FF2B5EF4-FFF2-40B4-BE49-F238E27FC236}">
                <a16:creationId xmlns:a16="http://schemas.microsoft.com/office/drawing/2014/main" id="{495ED368-0F4E-4F4A-850E-62A46FFB8B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188731588"/>
      </p:ext>
    </p:extLst>
  </p:cSld>
  <p:clrMapOvr>
    <a:masterClrMapping/>
  </p:clrMapOvr>
  <mc:AlternateContent xmlns:mc="http://schemas.openxmlformats.org/markup-compatibility/2006" xmlns:p14="http://schemas.microsoft.com/office/powerpoint/2010/main">
    <mc:Choice Requires="p14">
      <p:transition spd="slow" p14:dur="2000" advTm="10348"/>
    </mc:Choice>
    <mc:Fallback xmlns="">
      <p:transition spd="slow" advTm="103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1960" y="427038"/>
            <a:ext cx="8229600" cy="731202"/>
          </a:xfrm>
        </p:spPr>
        <p:txBody>
          <a:bodyPr/>
          <a:lstStyle/>
          <a:p>
            <a:r>
              <a:rPr lang="ja-JP" altLang="en-US" sz="2800" b="1" dirty="0">
                <a:solidFill>
                  <a:schemeClr val="tx2"/>
                </a:solidFill>
              </a:rPr>
              <a:t>開講科目（</a:t>
            </a:r>
            <a:r>
              <a:rPr lang="en-US" altLang="ja-JP" sz="2800" b="1" dirty="0">
                <a:solidFill>
                  <a:schemeClr val="tx2"/>
                </a:solidFill>
              </a:rPr>
              <a:t>CE1</a:t>
            </a:r>
            <a:r>
              <a:rPr lang="ja-JP" altLang="en-US" sz="2800" b="1" dirty="0">
                <a:solidFill>
                  <a:schemeClr val="tx2"/>
                </a:solidFill>
              </a:rPr>
              <a:t>～</a:t>
            </a:r>
            <a:r>
              <a:rPr lang="en-US" altLang="ja-JP" sz="2800" b="1" dirty="0">
                <a:solidFill>
                  <a:schemeClr val="tx2"/>
                </a:solidFill>
              </a:rPr>
              <a:t>CE3</a:t>
            </a:r>
            <a:r>
              <a:rPr lang="ja-JP" altLang="en-US" sz="2800" b="1" dirty="0">
                <a:solidFill>
                  <a:schemeClr val="tx2"/>
                </a:solidFill>
              </a:rPr>
              <a:t>）</a:t>
            </a:r>
            <a:r>
              <a:rPr lang="en-US" altLang="ja-JP" sz="2800" b="1" dirty="0">
                <a:solidFill>
                  <a:schemeClr val="tx2"/>
                </a:solidFill>
              </a:rPr>
              <a:t>: </a:t>
            </a:r>
            <a:r>
              <a:rPr lang="ja-JP" altLang="en-US" sz="2800" b="1" dirty="0">
                <a:solidFill>
                  <a:schemeClr val="tx2"/>
                </a:solidFill>
              </a:rPr>
              <a:t>１単位</a:t>
            </a:r>
            <a:endParaRPr kumimoji="1" lang="ja-JP" altLang="en-US" sz="2800" b="1" dirty="0">
              <a:solidFill>
                <a:schemeClr val="tx2"/>
              </a:solidFill>
            </a:endParaRPr>
          </a:p>
        </p:txBody>
      </p:sp>
      <p:sp>
        <p:nvSpPr>
          <p:cNvPr id="5" name="スライド番号プレースホルダ 4"/>
          <p:cNvSpPr>
            <a:spLocks noGrp="1"/>
          </p:cNvSpPr>
          <p:nvPr>
            <p:ph type="sldNum" sz="quarter" idx="12"/>
          </p:nvPr>
        </p:nvSpPr>
        <p:spPr/>
        <p:txBody>
          <a:bodyPr/>
          <a:lstStyle/>
          <a:p>
            <a:pPr>
              <a:defRPr/>
            </a:pPr>
            <a:fld id="{41231846-069B-4C1D-B570-7BAB42836DC8}" type="slidenum">
              <a:rPr lang="ja-JP" altLang="en-US" smtClean="0"/>
              <a:pPr>
                <a:defRPr/>
              </a:pPr>
              <a:t>2</a:t>
            </a:fld>
            <a:endParaRPr lang="ja-JP" altLang="en-US"/>
          </a:p>
        </p:txBody>
      </p:sp>
      <p:sp>
        <p:nvSpPr>
          <p:cNvPr id="4" name="Rectangle 1"/>
          <p:cNvSpPr>
            <a:spLocks noChangeArrowheads="1"/>
          </p:cNvSpPr>
          <p:nvPr/>
        </p:nvSpPr>
        <p:spPr bwMode="auto">
          <a:xfrm>
            <a:off x="628650" y="3595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151875150"/>
              </p:ext>
            </p:extLst>
          </p:nvPr>
        </p:nvGraphicFramePr>
        <p:xfrm>
          <a:off x="278780" y="1471961"/>
          <a:ext cx="8631044" cy="4845603"/>
        </p:xfrm>
        <a:graphic>
          <a:graphicData uri="http://schemas.openxmlformats.org/drawingml/2006/table">
            <a:tbl>
              <a:tblPr firstRow="1" firstCol="1" bandRow="1">
                <a:tableStyleId>{5C22544A-7EE6-4342-B048-85BDC9FD1C3A}</a:tableStyleId>
              </a:tblPr>
              <a:tblGrid>
                <a:gridCol w="1280109">
                  <a:extLst>
                    <a:ext uri="{9D8B030D-6E8A-4147-A177-3AD203B41FA5}">
                      <a16:colId xmlns:a16="http://schemas.microsoft.com/office/drawing/2014/main" val="553385760"/>
                    </a:ext>
                  </a:extLst>
                </a:gridCol>
                <a:gridCol w="6729887">
                  <a:extLst>
                    <a:ext uri="{9D8B030D-6E8A-4147-A177-3AD203B41FA5}">
                      <a16:colId xmlns:a16="http://schemas.microsoft.com/office/drawing/2014/main" val="2643810844"/>
                    </a:ext>
                  </a:extLst>
                </a:gridCol>
                <a:gridCol w="621048">
                  <a:extLst>
                    <a:ext uri="{9D8B030D-6E8A-4147-A177-3AD203B41FA5}">
                      <a16:colId xmlns:a16="http://schemas.microsoft.com/office/drawing/2014/main" val="4062013365"/>
                    </a:ext>
                  </a:extLst>
                </a:gridCol>
              </a:tblGrid>
              <a:tr h="896207">
                <a:tc>
                  <a:txBody>
                    <a:bodyPr/>
                    <a:lstStyle/>
                    <a:p>
                      <a:pPr algn="ctr">
                        <a:lnSpc>
                          <a:spcPts val="800"/>
                        </a:lnSpc>
                        <a:spcBef>
                          <a:spcPts val="250"/>
                        </a:spcBef>
                        <a:spcAft>
                          <a:spcPts val="0"/>
                        </a:spcAft>
                      </a:pPr>
                      <a:endParaRPr lang="en-US" altLang="ja-JP" sz="2400" kern="100" dirty="0">
                        <a:effectLst/>
                      </a:endParaRPr>
                    </a:p>
                    <a:p>
                      <a:pPr algn="ctr">
                        <a:lnSpc>
                          <a:spcPts val="800"/>
                        </a:lnSpc>
                        <a:spcBef>
                          <a:spcPts val="250"/>
                        </a:spcBef>
                        <a:spcAft>
                          <a:spcPts val="0"/>
                        </a:spcAft>
                      </a:pPr>
                      <a:endParaRPr lang="en-US" altLang="ja-JP" sz="2400" kern="100" dirty="0">
                        <a:effectLst/>
                      </a:endParaRPr>
                    </a:p>
                    <a:p>
                      <a:pPr algn="ctr">
                        <a:lnSpc>
                          <a:spcPts val="800"/>
                        </a:lnSpc>
                        <a:spcBef>
                          <a:spcPts val="250"/>
                        </a:spcBef>
                        <a:spcAft>
                          <a:spcPts val="0"/>
                        </a:spcAft>
                      </a:pPr>
                      <a:endParaRPr lang="en-US" altLang="ja-JP" sz="2400" kern="100" dirty="0">
                        <a:effectLst/>
                      </a:endParaRPr>
                    </a:p>
                    <a:p>
                      <a:pPr algn="ctr">
                        <a:lnSpc>
                          <a:spcPts val="800"/>
                        </a:lnSpc>
                        <a:spcBef>
                          <a:spcPts val="250"/>
                        </a:spcBef>
                        <a:spcAft>
                          <a:spcPts val="0"/>
                        </a:spcAft>
                      </a:pPr>
                      <a:r>
                        <a:rPr lang="ja-JP" sz="2400" kern="100" dirty="0">
                          <a:effectLst/>
                        </a:rPr>
                        <a:t>レベル</a:t>
                      </a: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tc>
                  <a:txBody>
                    <a:bodyPr/>
                    <a:lstStyle/>
                    <a:p>
                      <a:pPr algn="ctr">
                        <a:lnSpc>
                          <a:spcPts val="800"/>
                        </a:lnSpc>
                        <a:spcBef>
                          <a:spcPts val="250"/>
                        </a:spcBef>
                        <a:spcAft>
                          <a:spcPts val="0"/>
                        </a:spcAft>
                      </a:pPr>
                      <a:endParaRPr lang="en-US" altLang="ja-JP" sz="2400" kern="100" dirty="0">
                        <a:effectLst/>
                      </a:endParaRPr>
                    </a:p>
                    <a:p>
                      <a:pPr algn="ctr">
                        <a:lnSpc>
                          <a:spcPts val="800"/>
                        </a:lnSpc>
                        <a:spcBef>
                          <a:spcPts val="250"/>
                        </a:spcBef>
                        <a:spcAft>
                          <a:spcPts val="0"/>
                        </a:spcAft>
                      </a:pPr>
                      <a:endParaRPr lang="en-US" altLang="ja-JP" sz="2400" kern="100" dirty="0">
                        <a:effectLst/>
                      </a:endParaRPr>
                    </a:p>
                    <a:p>
                      <a:pPr algn="ctr">
                        <a:lnSpc>
                          <a:spcPts val="800"/>
                        </a:lnSpc>
                        <a:spcBef>
                          <a:spcPts val="250"/>
                        </a:spcBef>
                        <a:spcAft>
                          <a:spcPts val="0"/>
                        </a:spcAft>
                      </a:pPr>
                      <a:endParaRPr lang="en-US" altLang="ja-JP" sz="2400" kern="100" dirty="0">
                        <a:effectLst/>
                      </a:endParaRPr>
                    </a:p>
                    <a:p>
                      <a:pPr algn="ctr">
                        <a:lnSpc>
                          <a:spcPts val="800"/>
                        </a:lnSpc>
                        <a:spcBef>
                          <a:spcPts val="250"/>
                        </a:spcBef>
                        <a:spcAft>
                          <a:spcPts val="0"/>
                        </a:spcAft>
                      </a:pPr>
                      <a:r>
                        <a:rPr lang="ja-JP" sz="2400" kern="100" dirty="0">
                          <a:effectLst/>
                        </a:rPr>
                        <a:t>春学期開講科目</a:t>
                      </a: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tc>
                  <a:txBody>
                    <a:bodyPr/>
                    <a:lstStyle/>
                    <a:p>
                      <a:pPr algn="ctr">
                        <a:lnSpc>
                          <a:spcPts val="800"/>
                        </a:lnSpc>
                        <a:spcBef>
                          <a:spcPts val="250"/>
                        </a:spcBef>
                        <a:spcAft>
                          <a:spcPts val="0"/>
                        </a:spcAft>
                      </a:pPr>
                      <a:endParaRPr lang="en-US" altLang="ja-JP" sz="2000" kern="100" dirty="0">
                        <a:effectLst/>
                      </a:endParaRPr>
                    </a:p>
                    <a:p>
                      <a:pPr algn="ctr">
                        <a:lnSpc>
                          <a:spcPts val="800"/>
                        </a:lnSpc>
                        <a:spcBef>
                          <a:spcPts val="250"/>
                        </a:spcBef>
                        <a:spcAft>
                          <a:spcPts val="0"/>
                        </a:spcAft>
                      </a:pPr>
                      <a:endParaRPr lang="en-US" altLang="ja-JP" sz="2000" kern="100" dirty="0">
                        <a:effectLst/>
                      </a:endParaRPr>
                    </a:p>
                    <a:p>
                      <a:pPr algn="ctr">
                        <a:lnSpc>
                          <a:spcPts val="800"/>
                        </a:lnSpc>
                        <a:spcBef>
                          <a:spcPts val="250"/>
                        </a:spcBef>
                        <a:spcAft>
                          <a:spcPts val="0"/>
                        </a:spcAft>
                      </a:pPr>
                      <a:endParaRPr lang="en-US" altLang="ja-JP" sz="2000" kern="100" dirty="0">
                        <a:effectLst/>
                      </a:endParaRPr>
                    </a:p>
                    <a:p>
                      <a:pPr algn="ctr">
                        <a:lnSpc>
                          <a:spcPts val="800"/>
                        </a:lnSpc>
                        <a:spcBef>
                          <a:spcPts val="250"/>
                        </a:spcBef>
                        <a:spcAft>
                          <a:spcPts val="0"/>
                        </a:spcAft>
                      </a:pPr>
                      <a:r>
                        <a:rPr lang="ja-JP" sz="2000" kern="100" dirty="0">
                          <a:effectLst/>
                        </a:rPr>
                        <a:t>単位</a:t>
                      </a:r>
                      <a:endParaRPr lang="ja-JP" sz="20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extLst>
                  <a:ext uri="{0D108BD9-81ED-4DB2-BD59-A6C34878D82A}">
                    <a16:rowId xmlns:a16="http://schemas.microsoft.com/office/drawing/2014/main" val="1008879851"/>
                  </a:ext>
                </a:extLst>
              </a:tr>
              <a:tr h="669000">
                <a:tc rowSpan="2">
                  <a:txBody>
                    <a:bodyPr/>
                    <a:lstStyle/>
                    <a:p>
                      <a:pPr algn="ctr">
                        <a:lnSpc>
                          <a:spcPts val="800"/>
                        </a:lnSpc>
                        <a:spcBef>
                          <a:spcPts val="250"/>
                        </a:spcBef>
                        <a:spcAft>
                          <a:spcPts val="0"/>
                        </a:spcAft>
                      </a:pPr>
                      <a:r>
                        <a:rPr lang="en-US" sz="2400" kern="100" dirty="0">
                          <a:effectLst/>
                        </a:rPr>
                        <a:t>CE1</a:t>
                      </a: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nchor="ctr"/>
                </a:tc>
                <a:tc>
                  <a:txBody>
                    <a:bodyPr/>
                    <a:lstStyle/>
                    <a:p>
                      <a:pPr>
                        <a:lnSpc>
                          <a:spcPts val="800"/>
                        </a:lnSpc>
                        <a:spcBef>
                          <a:spcPts val="250"/>
                        </a:spcBef>
                        <a:spcAft>
                          <a:spcPts val="0"/>
                        </a:spcAft>
                      </a:pPr>
                      <a:endParaRPr lang="en-US" sz="2400" kern="100" dirty="0">
                        <a:effectLst/>
                      </a:endParaRPr>
                    </a:p>
                    <a:p>
                      <a:pPr>
                        <a:lnSpc>
                          <a:spcPts val="800"/>
                        </a:lnSpc>
                        <a:spcBef>
                          <a:spcPts val="250"/>
                        </a:spcBef>
                        <a:spcAft>
                          <a:spcPts val="0"/>
                        </a:spcAft>
                      </a:pPr>
                      <a:endParaRPr lang="en-US" sz="2400" kern="100" dirty="0">
                        <a:effectLst/>
                      </a:endParaRPr>
                    </a:p>
                    <a:p>
                      <a:pPr>
                        <a:lnSpc>
                          <a:spcPts val="800"/>
                        </a:lnSpc>
                        <a:spcBef>
                          <a:spcPts val="250"/>
                        </a:spcBef>
                        <a:spcAft>
                          <a:spcPts val="0"/>
                        </a:spcAft>
                      </a:pPr>
                      <a:endParaRPr lang="en-US" sz="2400" kern="100" dirty="0">
                        <a:effectLst/>
                      </a:endParaRPr>
                    </a:p>
                    <a:p>
                      <a:pPr>
                        <a:lnSpc>
                          <a:spcPts val="800"/>
                        </a:lnSpc>
                        <a:spcBef>
                          <a:spcPts val="250"/>
                        </a:spcBef>
                        <a:spcAft>
                          <a:spcPts val="0"/>
                        </a:spcAft>
                      </a:pPr>
                      <a:r>
                        <a:rPr lang="en-US" sz="2400" kern="100" dirty="0">
                          <a:effectLst/>
                        </a:rPr>
                        <a:t>Oral Presentation &amp; Discussion: Intermediate I</a:t>
                      </a: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tc rowSpan="6">
                  <a:txBody>
                    <a:bodyPr/>
                    <a:lstStyle/>
                    <a:p>
                      <a:pPr algn="ctr">
                        <a:lnSpc>
                          <a:spcPts val="800"/>
                        </a:lnSpc>
                        <a:spcBef>
                          <a:spcPts val="250"/>
                        </a:spcBef>
                        <a:spcAft>
                          <a:spcPts val="0"/>
                        </a:spcAft>
                      </a:pPr>
                      <a:r>
                        <a:rPr lang="en-US" sz="2000" kern="100" dirty="0">
                          <a:effectLst/>
                        </a:rPr>
                        <a:t>1</a:t>
                      </a:r>
                      <a:endParaRPr lang="ja-JP" sz="20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nchor="ctr"/>
                </a:tc>
                <a:extLst>
                  <a:ext uri="{0D108BD9-81ED-4DB2-BD59-A6C34878D82A}">
                    <a16:rowId xmlns:a16="http://schemas.microsoft.com/office/drawing/2014/main" val="883463109"/>
                  </a:ext>
                </a:extLst>
              </a:tr>
              <a:tr h="620432">
                <a:tc vMerge="1">
                  <a:txBody>
                    <a:bodyPr/>
                    <a:lstStyle/>
                    <a:p>
                      <a:endParaRPr kumimoji="1" lang="ja-JP" altLang="en-US"/>
                    </a:p>
                  </a:txBody>
                  <a:tcPr/>
                </a:tc>
                <a:tc>
                  <a:txBody>
                    <a:bodyPr/>
                    <a:lstStyle/>
                    <a:p>
                      <a:pPr>
                        <a:lnSpc>
                          <a:spcPts val="800"/>
                        </a:lnSpc>
                        <a:spcBef>
                          <a:spcPts val="250"/>
                        </a:spcBef>
                        <a:spcAft>
                          <a:spcPts val="0"/>
                        </a:spcAft>
                      </a:pPr>
                      <a:endParaRPr lang="en-US" sz="2400" kern="100" dirty="0">
                        <a:effectLst/>
                      </a:endParaRPr>
                    </a:p>
                    <a:p>
                      <a:pPr>
                        <a:lnSpc>
                          <a:spcPts val="800"/>
                        </a:lnSpc>
                        <a:spcBef>
                          <a:spcPts val="250"/>
                        </a:spcBef>
                        <a:spcAft>
                          <a:spcPts val="0"/>
                        </a:spcAft>
                      </a:pPr>
                      <a:endParaRPr lang="en-US" sz="2400" kern="100" dirty="0">
                        <a:effectLst/>
                      </a:endParaRPr>
                    </a:p>
                    <a:p>
                      <a:pPr>
                        <a:lnSpc>
                          <a:spcPts val="800"/>
                        </a:lnSpc>
                        <a:spcBef>
                          <a:spcPts val="250"/>
                        </a:spcBef>
                        <a:spcAft>
                          <a:spcPts val="0"/>
                        </a:spcAft>
                      </a:pPr>
                      <a:r>
                        <a:rPr lang="en-US" sz="2400" kern="100" dirty="0">
                          <a:effectLst/>
                        </a:rPr>
                        <a:t>Writing &amp; Discussion: Intermediate I</a:t>
                      </a: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tc vMerge="1">
                  <a:txBody>
                    <a:bodyPr/>
                    <a:lstStyle/>
                    <a:p>
                      <a:endParaRPr kumimoji="1" lang="ja-JP" altLang="en-US"/>
                    </a:p>
                  </a:txBody>
                  <a:tcPr/>
                </a:tc>
                <a:extLst>
                  <a:ext uri="{0D108BD9-81ED-4DB2-BD59-A6C34878D82A}">
                    <a16:rowId xmlns:a16="http://schemas.microsoft.com/office/drawing/2014/main" val="3809955239"/>
                  </a:ext>
                </a:extLst>
              </a:tr>
              <a:tr h="822296">
                <a:tc rowSpan="2">
                  <a:txBody>
                    <a:bodyPr/>
                    <a:lstStyle/>
                    <a:p>
                      <a:pPr algn="ctr">
                        <a:lnSpc>
                          <a:spcPts val="800"/>
                        </a:lnSpc>
                        <a:spcBef>
                          <a:spcPts val="250"/>
                        </a:spcBef>
                        <a:spcAft>
                          <a:spcPts val="0"/>
                        </a:spcAft>
                      </a:pPr>
                      <a:r>
                        <a:rPr lang="en-US" sz="2400" kern="100">
                          <a:effectLst/>
                        </a:rPr>
                        <a:t>CE2</a:t>
                      </a:r>
                      <a:endParaRPr lang="ja-JP" sz="2400" b="1" kern="10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nchor="ctr"/>
                </a:tc>
                <a:tc>
                  <a:txBody>
                    <a:bodyPr/>
                    <a:lstStyle/>
                    <a:p>
                      <a:pPr>
                        <a:lnSpc>
                          <a:spcPts val="800"/>
                        </a:lnSpc>
                        <a:spcBef>
                          <a:spcPts val="250"/>
                        </a:spcBef>
                        <a:spcAft>
                          <a:spcPts val="0"/>
                        </a:spcAft>
                      </a:pPr>
                      <a:endParaRPr lang="en-US" sz="2400" kern="100" dirty="0">
                        <a:effectLst/>
                      </a:endParaRPr>
                    </a:p>
                    <a:p>
                      <a:pPr>
                        <a:lnSpc>
                          <a:spcPts val="800"/>
                        </a:lnSpc>
                        <a:spcBef>
                          <a:spcPts val="250"/>
                        </a:spcBef>
                        <a:spcAft>
                          <a:spcPts val="0"/>
                        </a:spcAft>
                      </a:pPr>
                      <a:endParaRPr lang="en-US" sz="2400" kern="100" dirty="0">
                        <a:effectLst/>
                      </a:endParaRPr>
                    </a:p>
                    <a:p>
                      <a:pPr>
                        <a:lnSpc>
                          <a:spcPts val="800"/>
                        </a:lnSpc>
                        <a:spcBef>
                          <a:spcPts val="250"/>
                        </a:spcBef>
                        <a:spcAft>
                          <a:spcPts val="0"/>
                        </a:spcAft>
                      </a:pPr>
                      <a:endParaRPr lang="en-US" sz="2400" kern="100" dirty="0">
                        <a:effectLst/>
                      </a:endParaRPr>
                    </a:p>
                    <a:p>
                      <a:pPr>
                        <a:lnSpc>
                          <a:spcPts val="800"/>
                        </a:lnSpc>
                        <a:spcBef>
                          <a:spcPts val="250"/>
                        </a:spcBef>
                        <a:spcAft>
                          <a:spcPts val="0"/>
                        </a:spcAft>
                      </a:pPr>
                      <a:r>
                        <a:rPr lang="en-US" sz="2400" kern="100" dirty="0">
                          <a:effectLst/>
                        </a:rPr>
                        <a:t>Oral Presentation &amp; Discussion: Higher-Intermediate I</a:t>
                      </a: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tc vMerge="1">
                  <a:txBody>
                    <a:bodyPr/>
                    <a:lstStyle/>
                    <a:p>
                      <a:endParaRPr kumimoji="1" lang="ja-JP" altLang="en-US"/>
                    </a:p>
                  </a:txBody>
                  <a:tcPr/>
                </a:tc>
                <a:extLst>
                  <a:ext uri="{0D108BD9-81ED-4DB2-BD59-A6C34878D82A}">
                    <a16:rowId xmlns:a16="http://schemas.microsoft.com/office/drawing/2014/main" val="2463762634"/>
                  </a:ext>
                </a:extLst>
              </a:tr>
              <a:tr h="664162">
                <a:tc vMerge="1">
                  <a:txBody>
                    <a:bodyPr/>
                    <a:lstStyle/>
                    <a:p>
                      <a:endParaRPr kumimoji="1" lang="ja-JP" altLang="en-US"/>
                    </a:p>
                  </a:txBody>
                  <a:tcPr/>
                </a:tc>
                <a:tc>
                  <a:txBody>
                    <a:bodyPr/>
                    <a:lstStyle/>
                    <a:p>
                      <a:pPr>
                        <a:lnSpc>
                          <a:spcPts val="800"/>
                        </a:lnSpc>
                        <a:spcBef>
                          <a:spcPts val="250"/>
                        </a:spcBef>
                        <a:spcAft>
                          <a:spcPts val="0"/>
                        </a:spcAft>
                      </a:pPr>
                      <a:endParaRPr lang="en-US" sz="2400" kern="100" dirty="0">
                        <a:effectLst/>
                      </a:endParaRPr>
                    </a:p>
                    <a:p>
                      <a:pPr>
                        <a:lnSpc>
                          <a:spcPts val="800"/>
                        </a:lnSpc>
                        <a:spcBef>
                          <a:spcPts val="250"/>
                        </a:spcBef>
                        <a:spcAft>
                          <a:spcPts val="0"/>
                        </a:spcAft>
                      </a:pPr>
                      <a:endParaRPr lang="en-US" sz="2400" kern="100" dirty="0">
                        <a:effectLst/>
                      </a:endParaRPr>
                    </a:p>
                    <a:p>
                      <a:pPr>
                        <a:lnSpc>
                          <a:spcPts val="800"/>
                        </a:lnSpc>
                        <a:spcBef>
                          <a:spcPts val="250"/>
                        </a:spcBef>
                        <a:spcAft>
                          <a:spcPts val="0"/>
                        </a:spcAft>
                      </a:pPr>
                      <a:r>
                        <a:rPr lang="en-US" sz="2400" kern="100" dirty="0">
                          <a:effectLst/>
                        </a:rPr>
                        <a:t>Writing &amp; Discussion: Higher-Intermediate I</a:t>
                      </a:r>
                    </a:p>
                  </a:txBody>
                  <a:tcPr marL="17780" marR="17780" marT="0" marB="0"/>
                </a:tc>
                <a:tc vMerge="1">
                  <a:txBody>
                    <a:bodyPr/>
                    <a:lstStyle/>
                    <a:p>
                      <a:endParaRPr kumimoji="1" lang="ja-JP" altLang="en-US"/>
                    </a:p>
                  </a:txBody>
                  <a:tcPr/>
                </a:tc>
                <a:extLst>
                  <a:ext uri="{0D108BD9-81ED-4DB2-BD59-A6C34878D82A}">
                    <a16:rowId xmlns:a16="http://schemas.microsoft.com/office/drawing/2014/main" val="3317437714"/>
                  </a:ext>
                </a:extLst>
              </a:tr>
              <a:tr h="652806">
                <a:tc rowSpan="2">
                  <a:txBody>
                    <a:bodyPr/>
                    <a:lstStyle/>
                    <a:p>
                      <a:pPr algn="ctr">
                        <a:lnSpc>
                          <a:spcPts val="800"/>
                        </a:lnSpc>
                        <a:spcBef>
                          <a:spcPts val="250"/>
                        </a:spcBef>
                        <a:spcAft>
                          <a:spcPts val="0"/>
                        </a:spcAft>
                      </a:pPr>
                      <a:r>
                        <a:rPr lang="en-US" sz="2400" kern="100">
                          <a:effectLst/>
                        </a:rPr>
                        <a:t>CE3</a:t>
                      </a:r>
                      <a:endParaRPr lang="ja-JP" sz="2400" b="1" kern="10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nchor="ctr"/>
                </a:tc>
                <a:tc>
                  <a:txBody>
                    <a:bodyPr/>
                    <a:lstStyle/>
                    <a:p>
                      <a:pPr>
                        <a:lnSpc>
                          <a:spcPts val="800"/>
                        </a:lnSpc>
                        <a:spcBef>
                          <a:spcPts val="250"/>
                        </a:spcBef>
                        <a:spcAft>
                          <a:spcPts val="0"/>
                        </a:spcAft>
                      </a:pPr>
                      <a:endParaRPr lang="en-US" sz="2400" kern="100" dirty="0">
                        <a:effectLst/>
                      </a:endParaRPr>
                    </a:p>
                    <a:p>
                      <a:pPr>
                        <a:lnSpc>
                          <a:spcPts val="800"/>
                        </a:lnSpc>
                        <a:spcBef>
                          <a:spcPts val="250"/>
                        </a:spcBef>
                        <a:spcAft>
                          <a:spcPts val="0"/>
                        </a:spcAft>
                      </a:pPr>
                      <a:endParaRPr lang="en-US" sz="2400" kern="100" dirty="0">
                        <a:effectLst/>
                      </a:endParaRPr>
                    </a:p>
                    <a:p>
                      <a:pPr>
                        <a:lnSpc>
                          <a:spcPts val="800"/>
                        </a:lnSpc>
                        <a:spcBef>
                          <a:spcPts val="250"/>
                        </a:spcBef>
                        <a:spcAft>
                          <a:spcPts val="0"/>
                        </a:spcAft>
                      </a:pPr>
                      <a:endParaRPr lang="en-US" sz="2400" kern="100" dirty="0">
                        <a:effectLst/>
                      </a:endParaRPr>
                    </a:p>
                    <a:p>
                      <a:pPr>
                        <a:lnSpc>
                          <a:spcPts val="800"/>
                        </a:lnSpc>
                        <a:spcBef>
                          <a:spcPts val="250"/>
                        </a:spcBef>
                        <a:spcAft>
                          <a:spcPts val="0"/>
                        </a:spcAft>
                      </a:pPr>
                      <a:r>
                        <a:rPr lang="en-US" sz="2400" kern="100" dirty="0">
                          <a:effectLst/>
                        </a:rPr>
                        <a:t>Oral Presentation &amp; Discussion: Advanced I</a:t>
                      </a: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tc vMerge="1">
                  <a:txBody>
                    <a:bodyPr/>
                    <a:lstStyle/>
                    <a:p>
                      <a:endParaRPr kumimoji="1" lang="ja-JP" altLang="en-US"/>
                    </a:p>
                  </a:txBody>
                  <a:tcPr/>
                </a:tc>
                <a:extLst>
                  <a:ext uri="{0D108BD9-81ED-4DB2-BD59-A6C34878D82A}">
                    <a16:rowId xmlns:a16="http://schemas.microsoft.com/office/drawing/2014/main" val="715276800"/>
                  </a:ext>
                </a:extLst>
              </a:tr>
              <a:tr h="417257">
                <a:tc vMerge="1">
                  <a:txBody>
                    <a:bodyPr/>
                    <a:lstStyle/>
                    <a:p>
                      <a:endParaRPr kumimoji="1" lang="ja-JP" altLang="en-US"/>
                    </a:p>
                  </a:txBody>
                  <a:tcPr/>
                </a:tc>
                <a:tc>
                  <a:txBody>
                    <a:bodyPr/>
                    <a:lstStyle/>
                    <a:p>
                      <a:pPr>
                        <a:lnSpc>
                          <a:spcPts val="800"/>
                        </a:lnSpc>
                        <a:spcBef>
                          <a:spcPts val="250"/>
                        </a:spcBef>
                        <a:spcAft>
                          <a:spcPts val="0"/>
                        </a:spcAft>
                      </a:pPr>
                      <a:endParaRPr lang="en-US" sz="2400" kern="100" dirty="0">
                        <a:effectLst/>
                      </a:endParaRPr>
                    </a:p>
                    <a:p>
                      <a:pPr>
                        <a:lnSpc>
                          <a:spcPts val="800"/>
                        </a:lnSpc>
                        <a:spcBef>
                          <a:spcPts val="250"/>
                        </a:spcBef>
                        <a:spcAft>
                          <a:spcPts val="0"/>
                        </a:spcAft>
                      </a:pPr>
                      <a:endParaRPr lang="en-US" sz="2400" kern="100" dirty="0">
                        <a:effectLst/>
                      </a:endParaRPr>
                    </a:p>
                    <a:p>
                      <a:pPr>
                        <a:lnSpc>
                          <a:spcPts val="800"/>
                        </a:lnSpc>
                        <a:spcBef>
                          <a:spcPts val="250"/>
                        </a:spcBef>
                        <a:spcAft>
                          <a:spcPts val="0"/>
                        </a:spcAft>
                      </a:pPr>
                      <a:r>
                        <a:rPr lang="en-US" sz="2400" kern="100" dirty="0">
                          <a:effectLst/>
                        </a:rPr>
                        <a:t>Writing &amp; Discussion: Advanced I</a:t>
                      </a:r>
                    </a:p>
                    <a:p>
                      <a:pPr>
                        <a:lnSpc>
                          <a:spcPts val="800"/>
                        </a:lnSpc>
                        <a:spcBef>
                          <a:spcPts val="250"/>
                        </a:spcBef>
                        <a:spcAft>
                          <a:spcPts val="0"/>
                        </a:spcAft>
                      </a:pP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tc vMerge="1">
                  <a:txBody>
                    <a:bodyPr/>
                    <a:lstStyle/>
                    <a:p>
                      <a:endParaRPr kumimoji="1" lang="ja-JP" altLang="en-US"/>
                    </a:p>
                  </a:txBody>
                  <a:tcPr/>
                </a:tc>
                <a:extLst>
                  <a:ext uri="{0D108BD9-81ED-4DB2-BD59-A6C34878D82A}">
                    <a16:rowId xmlns:a16="http://schemas.microsoft.com/office/drawing/2014/main" val="2916595263"/>
                  </a:ext>
                </a:extLst>
              </a:tr>
            </a:tbl>
          </a:graphicData>
        </a:graphic>
      </p:graphicFrame>
      <p:sp>
        <p:nvSpPr>
          <p:cNvPr id="8" name="Rectangle 2"/>
          <p:cNvSpPr>
            <a:spLocks noChangeArrowheads="1"/>
          </p:cNvSpPr>
          <p:nvPr/>
        </p:nvSpPr>
        <p:spPr bwMode="auto">
          <a:xfrm>
            <a:off x="2671763" y="3392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 name="オーディオ 8">
            <a:hlinkClick r:id="" action="ppaction://media"/>
            <a:extLst>
              <a:ext uri="{FF2B5EF4-FFF2-40B4-BE49-F238E27FC236}">
                <a16:creationId xmlns:a16="http://schemas.microsoft.com/office/drawing/2014/main" id="{5DA8195E-9CB4-406F-8F22-D690D998C0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6705"/>
    </mc:Choice>
    <mc:Fallback xmlns="">
      <p:transition spd="slow" advTm="36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68968"/>
            <a:ext cx="8229600" cy="850232"/>
          </a:xfrm>
        </p:spPr>
        <p:txBody>
          <a:bodyPr/>
          <a:lstStyle/>
          <a:p>
            <a:r>
              <a:rPr lang="en-US" altLang="ja-JP" sz="2800" b="1" dirty="0">
                <a:solidFill>
                  <a:schemeClr val="tx2"/>
                </a:solidFill>
                <a:latin typeface="+mj-ea"/>
              </a:rPr>
              <a:t>ERP</a:t>
            </a:r>
            <a:r>
              <a:rPr lang="ja-JP" altLang="ja-JP" sz="2800" b="1" dirty="0">
                <a:solidFill>
                  <a:schemeClr val="tx2"/>
                </a:solidFill>
                <a:latin typeface="+mj-ea"/>
              </a:rPr>
              <a:t>科目の単位認定を行う学部（</a:t>
            </a:r>
            <a:r>
              <a:rPr lang="en-US" altLang="ja-JP" sz="2800" b="1" dirty="0">
                <a:solidFill>
                  <a:schemeClr val="tx2"/>
                </a:solidFill>
                <a:latin typeface="+mj-ea"/>
              </a:rPr>
              <a:t>2020</a:t>
            </a:r>
            <a:r>
              <a:rPr lang="ja-JP" altLang="ja-JP" sz="2800" b="1" dirty="0">
                <a:solidFill>
                  <a:schemeClr val="tx2"/>
                </a:solidFill>
                <a:latin typeface="+mj-ea"/>
              </a:rPr>
              <a:t>年度）</a:t>
            </a:r>
            <a:endParaRPr kumimoji="1" lang="ja-JP" altLang="en-US" sz="2800" b="1" dirty="0">
              <a:solidFill>
                <a:schemeClr val="tx2"/>
              </a:solidFill>
              <a:latin typeface="+mj-ea"/>
            </a:endParaRPr>
          </a:p>
        </p:txBody>
      </p:sp>
      <p:sp>
        <p:nvSpPr>
          <p:cNvPr id="3" name="コンテンツ プレースホルダー 2"/>
          <p:cNvSpPr>
            <a:spLocks noGrp="1"/>
          </p:cNvSpPr>
          <p:nvPr>
            <p:ph idx="1"/>
          </p:nvPr>
        </p:nvSpPr>
        <p:spPr>
          <a:xfrm>
            <a:off x="533400" y="1616076"/>
            <a:ext cx="8229600" cy="4740275"/>
          </a:xfrm>
        </p:spPr>
        <p:txBody>
          <a:bodyPr>
            <a:normAutofit/>
          </a:bodyPr>
          <a:lstStyle/>
          <a:p>
            <a:pPr marL="0" indent="0">
              <a:buNone/>
            </a:pPr>
            <a:endParaRPr lang="ja-JP" altLang="ja-JP" sz="800" dirty="0">
              <a:solidFill>
                <a:schemeClr val="tx1"/>
              </a:solidFill>
              <a:latin typeface="+mn-ea"/>
            </a:endParaRPr>
          </a:p>
          <a:p>
            <a:pPr marL="0" indent="0">
              <a:buNone/>
              <a:tabLst>
                <a:tab pos="2149475" algn="l"/>
              </a:tabLst>
            </a:pPr>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41231846-069B-4C1D-B570-7BAB42836DC8}" type="slidenum">
              <a:rPr lang="ja-JP" altLang="en-US" smtClean="0"/>
              <a:pPr>
                <a:defRPr/>
              </a:pPr>
              <a:t>3</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4238974681"/>
              </p:ext>
            </p:extLst>
          </p:nvPr>
        </p:nvGraphicFramePr>
        <p:xfrm>
          <a:off x="300789" y="1396999"/>
          <a:ext cx="8542421" cy="4420554"/>
        </p:xfrm>
        <a:graphic>
          <a:graphicData uri="http://schemas.openxmlformats.org/drawingml/2006/table">
            <a:tbl>
              <a:tblPr firstRow="1" bandRow="1">
                <a:tableStyleId>{5C22544A-7EE6-4342-B048-85BDC9FD1C3A}</a:tableStyleId>
              </a:tblPr>
              <a:tblGrid>
                <a:gridCol w="3188368">
                  <a:extLst>
                    <a:ext uri="{9D8B030D-6E8A-4147-A177-3AD203B41FA5}">
                      <a16:colId xmlns:a16="http://schemas.microsoft.com/office/drawing/2014/main" val="20000"/>
                    </a:ext>
                  </a:extLst>
                </a:gridCol>
                <a:gridCol w="2899611">
                  <a:extLst>
                    <a:ext uri="{9D8B030D-6E8A-4147-A177-3AD203B41FA5}">
                      <a16:colId xmlns:a16="http://schemas.microsoft.com/office/drawing/2014/main" val="20001"/>
                    </a:ext>
                  </a:extLst>
                </a:gridCol>
                <a:gridCol w="2454442">
                  <a:extLst>
                    <a:ext uri="{9D8B030D-6E8A-4147-A177-3AD203B41FA5}">
                      <a16:colId xmlns:a16="http://schemas.microsoft.com/office/drawing/2014/main" val="20002"/>
                    </a:ext>
                  </a:extLst>
                </a:gridCol>
              </a:tblGrid>
              <a:tr h="619919">
                <a:tc>
                  <a:txBody>
                    <a:bodyPr/>
                    <a:lstStyle/>
                    <a:p>
                      <a:pPr algn="ctr"/>
                      <a:r>
                        <a:rPr kumimoji="1" lang="ja-JP" altLang="en-US" sz="2600" dirty="0"/>
                        <a:t>市ヶ谷</a:t>
                      </a:r>
                      <a:endParaRPr kumimoji="1" lang="ja-JP" altLang="en-US" sz="2600" b="1" dirty="0">
                        <a:solidFill>
                          <a:schemeClr val="tx1"/>
                        </a:solidFill>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kumimoji="1" lang="ja-JP" altLang="en-US" sz="2600" dirty="0"/>
                        <a:t>多摩</a:t>
                      </a:r>
                      <a:endParaRPr kumimoji="1" lang="ja-JP" altLang="en-US" sz="2600" b="1" dirty="0">
                        <a:solidFill>
                          <a:schemeClr val="tx1"/>
                        </a:solidFill>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kumimoji="1" lang="ja-JP" altLang="en-US" sz="2600" dirty="0"/>
                        <a:t>小金井</a:t>
                      </a:r>
                      <a:endParaRPr kumimoji="1" lang="ja-JP" altLang="en-US" sz="2600" b="1" dirty="0">
                        <a:solidFill>
                          <a:schemeClr val="tx1"/>
                        </a:solidFill>
                      </a:endParaRPr>
                    </a:p>
                  </a:txBody>
                  <a:tcPr anchor="ctr"/>
                </a:tc>
                <a:extLst>
                  <a:ext uri="{0D108BD9-81ED-4DB2-BD59-A6C34878D82A}">
                    <a16:rowId xmlns:a16="http://schemas.microsoft.com/office/drawing/2014/main" val="10000"/>
                  </a:ext>
                </a:extLst>
              </a:tr>
              <a:tr h="61991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ja-JP" sz="2400" b="1" dirty="0">
                          <a:solidFill>
                            <a:schemeClr val="tx1"/>
                          </a:solidFill>
                          <a:latin typeface="+mn-ea"/>
                        </a:rPr>
                        <a:t>法</a:t>
                      </a:r>
                      <a:r>
                        <a:rPr lang="en-US" altLang="ja-JP" sz="2400" b="1" dirty="0">
                          <a:solidFill>
                            <a:schemeClr val="tx1"/>
                          </a:solidFill>
                          <a:latin typeface="+mn-ea"/>
                        </a:rPr>
                        <a:t> </a:t>
                      </a:r>
                      <a:r>
                        <a:rPr lang="ja-JP" altLang="ja-JP" sz="2400" b="1" dirty="0">
                          <a:solidFill>
                            <a:schemeClr val="accent1">
                              <a:lumMod val="75000"/>
                            </a:schemeClr>
                          </a:solidFill>
                          <a:latin typeface="+mn-ea"/>
                        </a:rPr>
                        <a:t>学科による</a:t>
                      </a:r>
                      <a:endParaRPr lang="en-US" altLang="ja-JP" sz="2400" b="1" dirty="0">
                        <a:solidFill>
                          <a:schemeClr val="accent1">
                            <a:lumMod val="75000"/>
                          </a:schemeClr>
                        </a:solidFill>
                        <a:latin typeface="+mn-ea"/>
                      </a:endParaRPr>
                    </a:p>
                  </a:txBody>
                  <a:tcPr anchor="ctr"/>
                </a:tc>
                <a:tc>
                  <a:txBody>
                    <a:bodyPr/>
                    <a:lstStyle/>
                    <a:p>
                      <a:pPr algn="l"/>
                      <a:r>
                        <a:rPr lang="ja-JP" altLang="ja-JP" sz="2400" b="1" dirty="0">
                          <a:solidFill>
                            <a:schemeClr val="tx1"/>
                          </a:solidFill>
                          <a:latin typeface="+mn-ea"/>
                        </a:rPr>
                        <a:t>経済</a:t>
                      </a:r>
                      <a:r>
                        <a:rPr lang="en-US" altLang="ja-JP" sz="2400" b="1" dirty="0">
                          <a:solidFill>
                            <a:schemeClr val="tx1"/>
                          </a:solidFill>
                          <a:latin typeface="+mn-ea"/>
                        </a:rPr>
                        <a:t> </a:t>
                      </a:r>
                      <a:r>
                        <a:rPr lang="en-US" altLang="ja-JP" sz="2400" b="1" dirty="0">
                          <a:solidFill>
                            <a:schemeClr val="accent1">
                              <a:lumMod val="75000"/>
                            </a:schemeClr>
                          </a:solidFill>
                          <a:latin typeface="+mn-ea"/>
                        </a:rPr>
                        <a:t>1-4</a:t>
                      </a:r>
                      <a:r>
                        <a:rPr lang="ja-JP" altLang="ja-JP" sz="2400" b="1" dirty="0">
                          <a:solidFill>
                            <a:schemeClr val="accent1">
                              <a:lumMod val="75000"/>
                            </a:schemeClr>
                          </a:solidFill>
                          <a:latin typeface="+mn-ea"/>
                        </a:rPr>
                        <a:t>年</a:t>
                      </a:r>
                      <a:endParaRPr kumimoji="1" lang="ja-JP" altLang="en-US" sz="2400" b="1" dirty="0">
                        <a:solidFill>
                          <a:schemeClr val="accent1">
                            <a:lumMod val="75000"/>
                          </a:schemeClr>
                        </a:solidFill>
                      </a:endParaRPr>
                    </a:p>
                  </a:txBody>
                  <a:tcPr anchor="ctr"/>
                </a:tc>
                <a:tc>
                  <a:txBody>
                    <a:bodyPr/>
                    <a:lstStyle/>
                    <a:p>
                      <a:pPr algn="l"/>
                      <a:r>
                        <a:rPr lang="ja-JP" altLang="ja-JP" sz="2400" b="1" dirty="0">
                          <a:solidFill>
                            <a:schemeClr val="tx1"/>
                          </a:solidFill>
                          <a:latin typeface="+mn-ea"/>
                        </a:rPr>
                        <a:t>情報科</a:t>
                      </a:r>
                      <a:r>
                        <a:rPr lang="en-US" altLang="ja-JP" sz="2400" b="1" dirty="0">
                          <a:solidFill>
                            <a:schemeClr val="tx1"/>
                          </a:solidFill>
                          <a:latin typeface="+mn-ea"/>
                        </a:rPr>
                        <a:t> </a:t>
                      </a:r>
                      <a:r>
                        <a:rPr lang="en-US" altLang="ja-JP" sz="2400" b="1" dirty="0">
                          <a:solidFill>
                            <a:schemeClr val="accent1">
                              <a:lumMod val="75000"/>
                            </a:schemeClr>
                          </a:solidFill>
                          <a:latin typeface="+mn-ea"/>
                        </a:rPr>
                        <a:t>1-4</a:t>
                      </a:r>
                      <a:r>
                        <a:rPr lang="ja-JP" altLang="ja-JP" sz="2400" b="1" dirty="0">
                          <a:solidFill>
                            <a:schemeClr val="accent1">
                              <a:lumMod val="75000"/>
                            </a:schemeClr>
                          </a:solidFill>
                          <a:latin typeface="+mn-ea"/>
                        </a:rPr>
                        <a:t>年</a:t>
                      </a:r>
                      <a:endParaRPr kumimoji="1" lang="ja-JP" altLang="en-US" sz="2400" b="1" dirty="0">
                        <a:solidFill>
                          <a:schemeClr val="accent1">
                            <a:lumMod val="75000"/>
                          </a:schemeClr>
                        </a:solidFill>
                      </a:endParaRPr>
                    </a:p>
                  </a:txBody>
                  <a:tcPr anchor="ctr"/>
                </a:tc>
                <a:extLst>
                  <a:ext uri="{0D108BD9-81ED-4DB2-BD59-A6C34878D82A}">
                    <a16:rowId xmlns:a16="http://schemas.microsoft.com/office/drawing/2014/main" val="10001"/>
                  </a:ext>
                </a:extLst>
              </a:tr>
              <a:tr h="61991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ja-JP" sz="2400" b="1" dirty="0">
                          <a:solidFill>
                            <a:schemeClr val="tx1"/>
                          </a:solidFill>
                          <a:latin typeface="+mn-ea"/>
                        </a:rPr>
                        <a:t>文 </a:t>
                      </a:r>
                      <a:r>
                        <a:rPr lang="ja-JP" altLang="ja-JP" sz="2400" b="1" dirty="0">
                          <a:solidFill>
                            <a:schemeClr val="accent1">
                              <a:lumMod val="75000"/>
                            </a:schemeClr>
                          </a:solidFill>
                          <a:latin typeface="+mn-ea"/>
                        </a:rPr>
                        <a:t>学科による</a:t>
                      </a:r>
                      <a:endParaRPr lang="en-US" altLang="ja-JP" sz="2400" b="1" dirty="0">
                        <a:solidFill>
                          <a:schemeClr val="accent1">
                            <a:lumMod val="75000"/>
                          </a:schemeClr>
                        </a:solidFill>
                        <a:latin typeface="+mn-ea"/>
                      </a:endParaRPr>
                    </a:p>
                  </a:txBody>
                  <a:tcPr anchor="ctr"/>
                </a:tc>
                <a:tc>
                  <a:txBody>
                    <a:bodyPr/>
                    <a:lstStyle/>
                    <a:p>
                      <a:pPr algn="l"/>
                      <a:r>
                        <a:rPr lang="ja-JP" altLang="ja-JP" sz="2400" b="1" dirty="0">
                          <a:solidFill>
                            <a:schemeClr val="tx1"/>
                          </a:solidFill>
                          <a:latin typeface="+mn-ea"/>
                        </a:rPr>
                        <a:t>社会</a:t>
                      </a:r>
                      <a:r>
                        <a:rPr lang="en-US" altLang="ja-JP" sz="2400" b="1" dirty="0">
                          <a:solidFill>
                            <a:schemeClr val="tx1"/>
                          </a:solidFill>
                          <a:latin typeface="+mn-ea"/>
                        </a:rPr>
                        <a:t> </a:t>
                      </a:r>
                      <a:r>
                        <a:rPr lang="en-US" altLang="ja-JP" sz="2400" b="1" dirty="0">
                          <a:solidFill>
                            <a:schemeClr val="accent1">
                              <a:lumMod val="75000"/>
                            </a:schemeClr>
                          </a:solidFill>
                          <a:latin typeface="+mn-ea"/>
                        </a:rPr>
                        <a:t>1-4</a:t>
                      </a:r>
                      <a:r>
                        <a:rPr lang="ja-JP" altLang="ja-JP" sz="2400" b="1" dirty="0">
                          <a:solidFill>
                            <a:schemeClr val="accent1">
                              <a:lumMod val="75000"/>
                            </a:schemeClr>
                          </a:solidFill>
                          <a:latin typeface="+mn-ea"/>
                        </a:rPr>
                        <a:t>年</a:t>
                      </a:r>
                      <a:endParaRPr kumimoji="1" lang="ja-JP" altLang="en-US" sz="2400" b="1" dirty="0">
                        <a:solidFill>
                          <a:schemeClr val="accent1">
                            <a:lumMod val="75000"/>
                          </a:schemeClr>
                        </a:solidFill>
                      </a:endParaRPr>
                    </a:p>
                  </a:txBody>
                  <a:tcPr anchor="ctr"/>
                </a:tc>
                <a:tc>
                  <a:txBody>
                    <a:bodyPr/>
                    <a:lstStyle/>
                    <a:p>
                      <a:pPr algn="l"/>
                      <a:r>
                        <a:rPr lang="ja-JP" altLang="ja-JP" sz="2400" b="1" dirty="0">
                          <a:solidFill>
                            <a:schemeClr val="tx1"/>
                          </a:solidFill>
                          <a:latin typeface="+mn-ea"/>
                        </a:rPr>
                        <a:t>理工</a:t>
                      </a:r>
                      <a:r>
                        <a:rPr lang="en-US" altLang="ja-JP" sz="2400" b="1" dirty="0">
                          <a:solidFill>
                            <a:schemeClr val="tx1"/>
                          </a:solidFill>
                          <a:latin typeface="+mn-ea"/>
                        </a:rPr>
                        <a:t> </a:t>
                      </a:r>
                      <a:r>
                        <a:rPr lang="en-US" altLang="ja-JP" sz="2400" b="1" dirty="0">
                          <a:solidFill>
                            <a:schemeClr val="accent1">
                              <a:lumMod val="75000"/>
                            </a:schemeClr>
                          </a:solidFill>
                          <a:latin typeface="+mn-ea"/>
                        </a:rPr>
                        <a:t>1-4</a:t>
                      </a:r>
                      <a:r>
                        <a:rPr lang="ja-JP" altLang="ja-JP" sz="2400" b="1" dirty="0">
                          <a:solidFill>
                            <a:schemeClr val="accent1">
                              <a:lumMod val="75000"/>
                            </a:schemeClr>
                          </a:solidFill>
                          <a:latin typeface="+mn-ea"/>
                        </a:rPr>
                        <a:t>年</a:t>
                      </a:r>
                      <a:endParaRPr kumimoji="1" lang="ja-JP" altLang="en-US" sz="2400" b="1" dirty="0">
                        <a:solidFill>
                          <a:schemeClr val="accent1">
                            <a:lumMod val="75000"/>
                          </a:schemeClr>
                        </a:solidFill>
                      </a:endParaRPr>
                    </a:p>
                  </a:txBody>
                  <a:tcPr anchor="ctr"/>
                </a:tc>
                <a:extLst>
                  <a:ext uri="{0D108BD9-81ED-4DB2-BD59-A6C34878D82A}">
                    <a16:rowId xmlns:a16="http://schemas.microsoft.com/office/drawing/2014/main" val="10002"/>
                  </a:ext>
                </a:extLst>
              </a:tr>
              <a:tr h="6199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400" b="1" dirty="0">
                          <a:solidFill>
                            <a:schemeClr val="tx1"/>
                          </a:solidFill>
                          <a:latin typeface="+mn-ea"/>
                        </a:rPr>
                        <a:t>経営</a:t>
                      </a:r>
                      <a:r>
                        <a:rPr lang="ja-JP" altLang="ja-JP" sz="2400" b="1" dirty="0">
                          <a:solidFill>
                            <a:schemeClr val="tx1"/>
                          </a:solidFill>
                          <a:latin typeface="+mn-ea"/>
                        </a:rPr>
                        <a:t> </a:t>
                      </a:r>
                      <a:r>
                        <a:rPr lang="en-US" altLang="ja-JP" sz="2400" b="1" dirty="0">
                          <a:solidFill>
                            <a:schemeClr val="accent1">
                              <a:lumMod val="75000"/>
                            </a:schemeClr>
                          </a:solidFill>
                          <a:latin typeface="+mn-ea"/>
                        </a:rPr>
                        <a:t>1-4</a:t>
                      </a:r>
                      <a:r>
                        <a:rPr lang="ja-JP" altLang="ja-JP" sz="2400" b="1" dirty="0">
                          <a:solidFill>
                            <a:schemeClr val="accent1">
                              <a:lumMod val="75000"/>
                            </a:schemeClr>
                          </a:solidFill>
                          <a:latin typeface="+mn-ea"/>
                        </a:rPr>
                        <a:t>年</a:t>
                      </a:r>
                      <a:endParaRPr lang="en-US" altLang="ja-JP" sz="2400" b="1" dirty="0">
                        <a:solidFill>
                          <a:schemeClr val="accent1">
                            <a:lumMod val="75000"/>
                          </a:schemeClr>
                        </a:solidFill>
                        <a:latin typeface="+mn-ea"/>
                      </a:endParaRPr>
                    </a:p>
                  </a:txBody>
                  <a:tcPr anchor="ctr"/>
                </a:tc>
                <a:tc>
                  <a:txBody>
                    <a:bodyPr/>
                    <a:lstStyle/>
                    <a:p>
                      <a:pPr algn="l"/>
                      <a:r>
                        <a:rPr lang="ja-JP" altLang="ja-JP" sz="2400" b="1" dirty="0">
                          <a:solidFill>
                            <a:schemeClr val="tx1"/>
                          </a:solidFill>
                          <a:latin typeface="+mn-ea"/>
                        </a:rPr>
                        <a:t>現代福祉</a:t>
                      </a:r>
                      <a:r>
                        <a:rPr lang="en-US" altLang="ja-JP" sz="2400" b="1" dirty="0">
                          <a:solidFill>
                            <a:schemeClr val="tx1"/>
                          </a:solidFill>
                          <a:latin typeface="+mn-ea"/>
                        </a:rPr>
                        <a:t> </a:t>
                      </a:r>
                      <a:r>
                        <a:rPr lang="en-US" altLang="ja-JP" sz="2400" b="1" dirty="0">
                          <a:solidFill>
                            <a:schemeClr val="accent1">
                              <a:lumMod val="75000"/>
                            </a:schemeClr>
                          </a:solidFill>
                          <a:latin typeface="+mn-ea"/>
                        </a:rPr>
                        <a:t>1-4</a:t>
                      </a:r>
                      <a:r>
                        <a:rPr lang="ja-JP" altLang="ja-JP" sz="2400" b="1" dirty="0">
                          <a:solidFill>
                            <a:schemeClr val="accent1">
                              <a:lumMod val="75000"/>
                            </a:schemeClr>
                          </a:solidFill>
                          <a:latin typeface="+mn-ea"/>
                        </a:rPr>
                        <a:t>年</a:t>
                      </a:r>
                      <a:endParaRPr kumimoji="1" lang="ja-JP" altLang="en-US" sz="2400" b="1" dirty="0">
                        <a:solidFill>
                          <a:schemeClr val="accent1">
                            <a:lumMod val="75000"/>
                          </a:schemeClr>
                        </a:solidFill>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ja-JP" sz="2400" b="1" dirty="0">
                          <a:solidFill>
                            <a:schemeClr val="tx1"/>
                          </a:solidFill>
                          <a:latin typeface="+mn-ea"/>
                        </a:rPr>
                        <a:t>生命科</a:t>
                      </a:r>
                      <a:r>
                        <a:rPr lang="en-US" altLang="ja-JP" sz="2400" b="1" dirty="0">
                          <a:solidFill>
                            <a:schemeClr val="tx1"/>
                          </a:solidFill>
                          <a:latin typeface="+mn-ea"/>
                        </a:rPr>
                        <a:t> </a:t>
                      </a:r>
                      <a:r>
                        <a:rPr lang="en-US" altLang="ja-JP" sz="2400" b="1" dirty="0">
                          <a:solidFill>
                            <a:schemeClr val="accent1">
                              <a:lumMod val="75000"/>
                            </a:schemeClr>
                          </a:solidFill>
                          <a:latin typeface="+mn-ea"/>
                        </a:rPr>
                        <a:t>1-4</a:t>
                      </a:r>
                      <a:r>
                        <a:rPr lang="ja-JP" altLang="ja-JP" sz="2400" b="1" dirty="0">
                          <a:solidFill>
                            <a:schemeClr val="accent1">
                              <a:lumMod val="75000"/>
                            </a:schemeClr>
                          </a:solidFill>
                          <a:latin typeface="+mn-ea"/>
                        </a:rPr>
                        <a:t>年</a:t>
                      </a:r>
                    </a:p>
                  </a:txBody>
                  <a:tcPr anchor="ctr"/>
                </a:tc>
                <a:extLst>
                  <a:ext uri="{0D108BD9-81ED-4DB2-BD59-A6C34878D82A}">
                    <a16:rowId xmlns:a16="http://schemas.microsoft.com/office/drawing/2014/main" val="10003"/>
                  </a:ext>
                </a:extLst>
              </a:tr>
              <a:tr h="6199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ja-JP" sz="2400" b="1" dirty="0">
                          <a:solidFill>
                            <a:schemeClr val="tx1"/>
                          </a:solidFill>
                          <a:latin typeface="+mn-ea"/>
                        </a:rPr>
                        <a:t>人間環境 </a:t>
                      </a:r>
                      <a:r>
                        <a:rPr lang="en-US" altLang="ja-JP" sz="2400" b="1" dirty="0">
                          <a:solidFill>
                            <a:schemeClr val="accent1">
                              <a:lumMod val="75000"/>
                            </a:schemeClr>
                          </a:solidFill>
                          <a:latin typeface="+mn-ea"/>
                        </a:rPr>
                        <a:t>1-4</a:t>
                      </a:r>
                      <a:r>
                        <a:rPr lang="ja-JP" altLang="ja-JP" sz="2400" b="1" dirty="0">
                          <a:solidFill>
                            <a:schemeClr val="accent1">
                              <a:lumMod val="75000"/>
                            </a:schemeClr>
                          </a:solidFill>
                          <a:latin typeface="+mn-ea"/>
                        </a:rPr>
                        <a:t>年</a:t>
                      </a:r>
                      <a:endParaRPr kumimoji="1" lang="ja-JP" altLang="en-US" sz="2400" b="1" dirty="0">
                        <a:solidFill>
                          <a:schemeClr val="accent1">
                            <a:lumMod val="75000"/>
                          </a:schemeClr>
                        </a:solidFill>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ja-JP" sz="2400" b="1" dirty="0">
                          <a:solidFill>
                            <a:schemeClr val="tx1"/>
                          </a:solidFill>
                          <a:latin typeface="+mn-ea"/>
                        </a:rPr>
                        <a:t>スポーツ健康</a:t>
                      </a:r>
                      <a:r>
                        <a:rPr lang="en-US" altLang="ja-JP" sz="2400" b="1" dirty="0">
                          <a:solidFill>
                            <a:schemeClr val="tx1"/>
                          </a:solidFill>
                          <a:latin typeface="+mn-ea"/>
                        </a:rPr>
                        <a:t> </a:t>
                      </a:r>
                      <a:r>
                        <a:rPr lang="en-US" altLang="ja-JP" sz="2400" b="1" dirty="0">
                          <a:solidFill>
                            <a:schemeClr val="accent1">
                              <a:lumMod val="75000"/>
                            </a:schemeClr>
                          </a:solidFill>
                          <a:latin typeface="+mn-ea"/>
                        </a:rPr>
                        <a:t>1-4</a:t>
                      </a:r>
                      <a:r>
                        <a:rPr lang="ja-JP" altLang="ja-JP" sz="2400" b="1" dirty="0">
                          <a:solidFill>
                            <a:schemeClr val="accent1">
                              <a:lumMod val="75000"/>
                            </a:schemeClr>
                          </a:solidFill>
                          <a:latin typeface="+mn-ea"/>
                        </a:rPr>
                        <a:t>年</a:t>
                      </a:r>
                    </a:p>
                  </a:txBody>
                  <a:tcPr anchor="ctr"/>
                </a:tc>
                <a:tc>
                  <a:txBody>
                    <a:bodyPr/>
                    <a:lstStyle/>
                    <a:p>
                      <a:pPr algn="l"/>
                      <a:endParaRPr kumimoji="1" lang="ja-JP" altLang="en-US" sz="2400" b="1" dirty="0"/>
                    </a:p>
                  </a:txBody>
                  <a:tcPr anchor="ctr"/>
                </a:tc>
                <a:extLst>
                  <a:ext uri="{0D108BD9-81ED-4DB2-BD59-A6C34878D82A}">
                    <a16:rowId xmlns:a16="http://schemas.microsoft.com/office/drawing/2014/main" val="10004"/>
                  </a:ext>
                </a:extLst>
              </a:tr>
              <a:tr h="6199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ja-JP" sz="2400" b="1" spc="-70" baseline="0" dirty="0">
                          <a:solidFill>
                            <a:schemeClr val="tx1"/>
                          </a:solidFill>
                          <a:latin typeface="+mn-ea"/>
                        </a:rPr>
                        <a:t>キャリアデザイン</a:t>
                      </a:r>
                      <a:r>
                        <a:rPr lang="en-US" altLang="ja-JP" sz="2400" b="1" spc="-70" baseline="0" dirty="0">
                          <a:solidFill>
                            <a:schemeClr val="tx1"/>
                          </a:solidFill>
                          <a:latin typeface="+mn-ea"/>
                        </a:rPr>
                        <a:t> </a:t>
                      </a:r>
                      <a:r>
                        <a:rPr lang="en-US" altLang="ja-JP" sz="2400" b="1" dirty="0">
                          <a:solidFill>
                            <a:schemeClr val="accent1">
                              <a:lumMod val="75000"/>
                            </a:schemeClr>
                          </a:solidFill>
                          <a:latin typeface="+mn-ea"/>
                        </a:rPr>
                        <a:t>1</a:t>
                      </a:r>
                      <a:r>
                        <a:rPr lang="en-US" altLang="ja-JP" sz="2400" b="1" spc="-70" dirty="0">
                          <a:solidFill>
                            <a:schemeClr val="accent1">
                              <a:lumMod val="75000"/>
                            </a:schemeClr>
                          </a:solidFill>
                          <a:latin typeface="+mn-ea"/>
                        </a:rPr>
                        <a:t>-4</a:t>
                      </a:r>
                      <a:r>
                        <a:rPr lang="ja-JP" altLang="ja-JP" sz="2400" b="1" spc="-70" dirty="0">
                          <a:solidFill>
                            <a:schemeClr val="accent1">
                              <a:lumMod val="75000"/>
                            </a:schemeClr>
                          </a:solidFill>
                          <a:latin typeface="+mn-ea"/>
                        </a:rPr>
                        <a:t>年</a:t>
                      </a:r>
                      <a:endParaRPr lang="en-US" altLang="ja-JP" sz="2400" b="1" spc="-70" dirty="0">
                        <a:solidFill>
                          <a:schemeClr val="accent1">
                            <a:lumMod val="75000"/>
                          </a:schemeClr>
                        </a:solidFill>
                        <a:latin typeface="+mn-ea"/>
                      </a:endParaRPr>
                    </a:p>
                  </a:txBody>
                  <a:tcPr anchor="ctr"/>
                </a:tc>
                <a:tc>
                  <a:txBody>
                    <a:bodyPr/>
                    <a:lstStyle/>
                    <a:p>
                      <a:pPr algn="l"/>
                      <a:endParaRPr kumimoji="1" lang="ja-JP" altLang="en-US" sz="2400" dirty="0"/>
                    </a:p>
                  </a:txBody>
                  <a:tcPr anchor="ctr"/>
                </a:tc>
                <a:tc>
                  <a:txBody>
                    <a:bodyPr/>
                    <a:lstStyle/>
                    <a:p>
                      <a:pPr algn="l"/>
                      <a:endParaRPr kumimoji="1" lang="ja-JP" altLang="en-US" sz="2400" dirty="0"/>
                    </a:p>
                  </a:txBody>
                  <a:tcPr anchor="ctr"/>
                </a:tc>
                <a:extLst>
                  <a:ext uri="{0D108BD9-81ED-4DB2-BD59-A6C34878D82A}">
                    <a16:rowId xmlns:a16="http://schemas.microsoft.com/office/drawing/2014/main" val="10005"/>
                  </a:ext>
                </a:extLst>
              </a:tr>
              <a:tr h="6199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ja-JP" sz="2400" b="1" dirty="0">
                          <a:solidFill>
                            <a:schemeClr val="tx1"/>
                          </a:solidFill>
                          <a:latin typeface="+mn-ea"/>
                        </a:rPr>
                        <a:t>デザイン工 </a:t>
                      </a:r>
                      <a:r>
                        <a:rPr lang="en-US" altLang="ja-JP" sz="2400" b="1" dirty="0">
                          <a:solidFill>
                            <a:schemeClr val="accent1">
                              <a:lumMod val="75000"/>
                            </a:schemeClr>
                          </a:solidFill>
                          <a:latin typeface="+mn-ea"/>
                        </a:rPr>
                        <a:t>1</a:t>
                      </a:r>
                      <a:r>
                        <a:rPr lang="ja-JP" altLang="ja-JP" sz="2400" b="1" dirty="0">
                          <a:solidFill>
                            <a:schemeClr val="accent1">
                              <a:lumMod val="75000"/>
                            </a:schemeClr>
                          </a:solidFill>
                          <a:latin typeface="+mn-ea"/>
                        </a:rPr>
                        <a:t>年</a:t>
                      </a:r>
                      <a:r>
                        <a:rPr lang="ja-JP" altLang="en-US" sz="2400" b="1" dirty="0">
                          <a:solidFill>
                            <a:schemeClr val="accent1">
                              <a:lumMod val="75000"/>
                            </a:schemeClr>
                          </a:solidFill>
                          <a:latin typeface="+mn-ea"/>
                        </a:rPr>
                        <a:t>　　　　　　　　　　　　</a:t>
                      </a:r>
                      <a:r>
                        <a:rPr lang="ja-JP" altLang="en-US" sz="1600" b="1" dirty="0">
                          <a:solidFill>
                            <a:schemeClr val="accent1">
                              <a:lumMod val="75000"/>
                            </a:schemeClr>
                          </a:solidFill>
                          <a:latin typeface="+mn-ea"/>
                        </a:rPr>
                        <a:t>（入学年次に限る）</a:t>
                      </a:r>
                      <a:endParaRPr lang="ja-JP" altLang="ja-JP" sz="1600" b="1" dirty="0">
                        <a:solidFill>
                          <a:schemeClr val="accent1">
                            <a:lumMod val="75000"/>
                          </a:schemeClr>
                        </a:solidFill>
                        <a:latin typeface="+mn-ea"/>
                      </a:endParaRPr>
                    </a:p>
                  </a:txBody>
                  <a:tcPr anchor="ctr"/>
                </a:tc>
                <a:tc>
                  <a:txBody>
                    <a:bodyPr/>
                    <a:lstStyle/>
                    <a:p>
                      <a:pPr algn="l"/>
                      <a:endParaRPr kumimoji="1" lang="ja-JP" altLang="en-US" sz="2400" dirty="0"/>
                    </a:p>
                  </a:txBody>
                  <a:tcPr anchor="ctr"/>
                </a:tc>
                <a:tc>
                  <a:txBody>
                    <a:bodyPr/>
                    <a:lstStyle/>
                    <a:p>
                      <a:pPr algn="l"/>
                      <a:endParaRPr kumimoji="1" lang="ja-JP" altLang="en-US" sz="2400" dirty="0"/>
                    </a:p>
                  </a:txBody>
                  <a:tcPr anchor="ctr"/>
                </a:tc>
                <a:extLst>
                  <a:ext uri="{0D108BD9-81ED-4DB2-BD59-A6C34878D82A}">
                    <a16:rowId xmlns:a16="http://schemas.microsoft.com/office/drawing/2014/main" val="10006"/>
                  </a:ext>
                </a:extLst>
              </a:tr>
            </a:tbl>
          </a:graphicData>
        </a:graphic>
      </p:graphicFrame>
      <p:pic>
        <p:nvPicPr>
          <p:cNvPr id="7" name="オーディオ 6">
            <a:hlinkClick r:id="" action="ppaction://media"/>
            <a:extLst>
              <a:ext uri="{FF2B5EF4-FFF2-40B4-BE49-F238E27FC236}">
                <a16:creationId xmlns:a16="http://schemas.microsoft.com/office/drawing/2014/main" id="{DEA5DC40-2377-4866-BB5A-79CB9146B8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950636807"/>
      </p:ext>
    </p:extLst>
  </p:cSld>
  <p:clrMapOvr>
    <a:masterClrMapping/>
  </p:clrMapOvr>
  <mc:AlternateContent xmlns:mc="http://schemas.openxmlformats.org/markup-compatibility/2006" xmlns:p14="http://schemas.microsoft.com/office/powerpoint/2010/main">
    <mc:Choice Requires="p14">
      <p:transition spd="slow" p14:dur="2000" advTm="32793"/>
    </mc:Choice>
    <mc:Fallback xmlns="">
      <p:transition spd="slow" advTm="327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68968"/>
            <a:ext cx="8229600" cy="850232"/>
          </a:xfrm>
        </p:spPr>
        <p:txBody>
          <a:bodyPr/>
          <a:lstStyle/>
          <a:p>
            <a:r>
              <a:rPr lang="en-US" altLang="ja-JP" sz="2800" b="1" dirty="0">
                <a:solidFill>
                  <a:schemeClr val="tx2"/>
                </a:solidFill>
                <a:latin typeface="+mj-ea"/>
              </a:rPr>
              <a:t>ERP</a:t>
            </a:r>
            <a:r>
              <a:rPr lang="ja-JP" altLang="ja-JP" sz="2800" b="1" dirty="0">
                <a:solidFill>
                  <a:schemeClr val="tx2"/>
                </a:solidFill>
                <a:latin typeface="+mj-ea"/>
              </a:rPr>
              <a:t>科目の</a:t>
            </a:r>
            <a:r>
              <a:rPr lang="ja-JP" altLang="en-US" sz="2800" b="1" dirty="0">
                <a:solidFill>
                  <a:schemeClr val="tx2"/>
                </a:solidFill>
                <a:latin typeface="+mj-ea"/>
              </a:rPr>
              <a:t>履修登録について</a:t>
            </a:r>
            <a:endParaRPr kumimoji="1" lang="ja-JP" altLang="en-US" sz="2800" b="1" dirty="0">
              <a:solidFill>
                <a:schemeClr val="tx2"/>
              </a:solidFill>
              <a:latin typeface="+mj-ea"/>
            </a:endParaRPr>
          </a:p>
        </p:txBody>
      </p:sp>
      <p:sp>
        <p:nvSpPr>
          <p:cNvPr id="3" name="コンテンツ プレースホルダー 2"/>
          <p:cNvSpPr>
            <a:spLocks noGrp="1"/>
          </p:cNvSpPr>
          <p:nvPr>
            <p:ph idx="1"/>
          </p:nvPr>
        </p:nvSpPr>
        <p:spPr>
          <a:xfrm>
            <a:off x="533400" y="1616076"/>
            <a:ext cx="8229600" cy="4740275"/>
          </a:xfrm>
        </p:spPr>
        <p:txBody>
          <a:bodyPr>
            <a:normAutofit/>
          </a:bodyPr>
          <a:lstStyle/>
          <a:p>
            <a:pPr marL="0" indent="0">
              <a:buNone/>
            </a:pPr>
            <a:endParaRPr lang="ja-JP" altLang="ja-JP" sz="800" dirty="0">
              <a:solidFill>
                <a:schemeClr val="tx1"/>
              </a:solidFill>
              <a:latin typeface="+mn-ea"/>
            </a:endParaRPr>
          </a:p>
          <a:p>
            <a:pPr marL="0" indent="0">
              <a:buNone/>
              <a:tabLst>
                <a:tab pos="2149475" algn="l"/>
              </a:tabLst>
            </a:pPr>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41231846-069B-4C1D-B570-7BAB42836DC8}" type="slidenum">
              <a:rPr lang="ja-JP" altLang="en-US" smtClean="0"/>
              <a:pPr>
                <a:defRPr/>
              </a:pPr>
              <a:t>4</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1096006413"/>
              </p:ext>
            </p:extLst>
          </p:nvPr>
        </p:nvGraphicFramePr>
        <p:xfrm>
          <a:off x="533401" y="1653435"/>
          <a:ext cx="8153399" cy="4702916"/>
        </p:xfrm>
        <a:graphic>
          <a:graphicData uri="http://schemas.openxmlformats.org/drawingml/2006/table">
            <a:tbl>
              <a:tblPr firstRow="1" firstCol="1" bandRow="1"/>
              <a:tblGrid>
                <a:gridCol w="4022630">
                  <a:extLst>
                    <a:ext uri="{9D8B030D-6E8A-4147-A177-3AD203B41FA5}">
                      <a16:colId xmlns:a16="http://schemas.microsoft.com/office/drawing/2014/main" val="2149421983"/>
                    </a:ext>
                  </a:extLst>
                </a:gridCol>
                <a:gridCol w="4130769">
                  <a:extLst>
                    <a:ext uri="{9D8B030D-6E8A-4147-A177-3AD203B41FA5}">
                      <a16:colId xmlns:a16="http://schemas.microsoft.com/office/drawing/2014/main" val="1132714272"/>
                    </a:ext>
                  </a:extLst>
                </a:gridCol>
              </a:tblGrid>
              <a:tr h="1340721">
                <a:tc>
                  <a:txBody>
                    <a:bodyPr/>
                    <a:lstStyle/>
                    <a:p>
                      <a:pPr algn="l">
                        <a:lnSpc>
                          <a:spcPts val="1300"/>
                        </a:lnSpc>
                        <a:spcAft>
                          <a:spcPts val="0"/>
                        </a:spcAft>
                      </a:pPr>
                      <a:endParaRPr lang="en-US" altLang="ja-JP" sz="1400" b="0" kern="100" dirty="0">
                        <a:effectLst/>
                        <a:latin typeface="+mj-ea"/>
                        <a:ea typeface="+mj-ea"/>
                        <a:cs typeface="メイリオ" panose="020B0604030504040204" pitchFamily="50" charset="-128"/>
                      </a:endParaRPr>
                    </a:p>
                    <a:p>
                      <a:pPr algn="l">
                        <a:lnSpc>
                          <a:spcPts val="1300"/>
                        </a:lnSpc>
                        <a:spcAft>
                          <a:spcPts val="0"/>
                        </a:spcAft>
                      </a:pPr>
                      <a:endParaRPr lang="en-US" altLang="ja-JP" sz="1400" b="0" kern="100" dirty="0">
                        <a:effectLst/>
                        <a:latin typeface="+mj-ea"/>
                        <a:ea typeface="+mj-ea"/>
                        <a:cs typeface="メイリオ" panose="020B0604030504040204" pitchFamily="50" charset="-128"/>
                      </a:endParaRPr>
                    </a:p>
                    <a:p>
                      <a:pPr algn="l">
                        <a:lnSpc>
                          <a:spcPts val="1300"/>
                        </a:lnSpc>
                        <a:spcAft>
                          <a:spcPts val="0"/>
                        </a:spcAft>
                      </a:pPr>
                      <a:r>
                        <a:rPr lang="ja-JP" sz="1400" b="0" kern="100" dirty="0">
                          <a:effectLst/>
                          <a:latin typeface="+mj-ea"/>
                          <a:ea typeface="+mj-ea"/>
                          <a:cs typeface="メイリオ" panose="020B0604030504040204" pitchFamily="50" charset="-128"/>
                        </a:rPr>
                        <a:t>単位認定が可能で、履修登録をして</a:t>
                      </a:r>
                      <a:endParaRPr lang="en-US" altLang="ja-JP" sz="1400" b="0" kern="100" dirty="0">
                        <a:effectLst/>
                        <a:latin typeface="+mj-ea"/>
                        <a:ea typeface="+mj-ea"/>
                        <a:cs typeface="メイリオ" panose="020B0604030504040204" pitchFamily="50" charset="-128"/>
                      </a:endParaRPr>
                    </a:p>
                    <a:p>
                      <a:pPr algn="l">
                        <a:lnSpc>
                          <a:spcPts val="1300"/>
                        </a:lnSpc>
                        <a:spcAft>
                          <a:spcPts val="0"/>
                        </a:spcAft>
                      </a:pPr>
                      <a:endParaRPr lang="en-US" sz="1400" b="0" kern="100" dirty="0">
                        <a:effectLst/>
                        <a:latin typeface="+mj-ea"/>
                        <a:ea typeface="+mj-ea"/>
                        <a:cs typeface="メイリオ" panose="020B0604030504040204" pitchFamily="50" charset="-128"/>
                      </a:endParaRPr>
                    </a:p>
                    <a:p>
                      <a:pPr algn="l">
                        <a:lnSpc>
                          <a:spcPts val="1300"/>
                        </a:lnSpc>
                        <a:spcAft>
                          <a:spcPts val="0"/>
                        </a:spcAft>
                      </a:pPr>
                      <a:r>
                        <a:rPr lang="en-US" sz="1400" b="0" kern="100" dirty="0">
                          <a:effectLst/>
                          <a:latin typeface="+mj-ea"/>
                          <a:ea typeface="+mj-ea"/>
                          <a:cs typeface="メイリオ" panose="020B0604030504040204" pitchFamily="50" charset="-128"/>
                        </a:rPr>
                        <a:t>ERP</a:t>
                      </a:r>
                      <a:r>
                        <a:rPr lang="ja-JP" sz="1400" b="0" kern="100" dirty="0">
                          <a:effectLst/>
                          <a:latin typeface="+mj-ea"/>
                          <a:ea typeface="+mj-ea"/>
                          <a:cs typeface="メイリオ" panose="020B0604030504040204" pitchFamily="50" charset="-128"/>
                        </a:rPr>
                        <a:t>を受講したい方</a:t>
                      </a:r>
                      <a:endParaRPr lang="ja-JP" sz="1400" b="0"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endParaRPr lang="en-US" sz="1400" b="0" kern="100" dirty="0">
                        <a:effectLst/>
                        <a:latin typeface="+mj-ea"/>
                        <a:ea typeface="+mj-ea"/>
                        <a:cs typeface="メイリオ" panose="020B0604030504040204" pitchFamily="50" charset="-128"/>
                      </a:endParaRPr>
                    </a:p>
                    <a:p>
                      <a:pPr algn="l">
                        <a:lnSpc>
                          <a:spcPts val="1300"/>
                        </a:lnSpc>
                        <a:spcAft>
                          <a:spcPts val="0"/>
                        </a:spcAft>
                      </a:pPr>
                      <a:r>
                        <a:rPr lang="en-US" sz="1400" b="0" kern="100" dirty="0">
                          <a:effectLst/>
                          <a:latin typeface="+mj-ea"/>
                          <a:ea typeface="+mj-ea"/>
                          <a:cs typeface="メイリオ" panose="020B0604030504040204" pitchFamily="50" charset="-128"/>
                        </a:rPr>
                        <a:t>ERP</a:t>
                      </a:r>
                      <a:r>
                        <a:rPr lang="ja-JP" sz="1400" b="0" kern="100" dirty="0">
                          <a:effectLst/>
                          <a:latin typeface="+mj-ea"/>
                          <a:ea typeface="+mj-ea"/>
                          <a:cs typeface="メイリオ" panose="020B0604030504040204" pitchFamily="50" charset="-128"/>
                        </a:rPr>
                        <a:t>受講申込をして受講許可を受け取ったの</a:t>
                      </a:r>
                      <a:endParaRPr lang="en-US" altLang="ja-JP" sz="1400" b="0" kern="100" dirty="0">
                        <a:effectLst/>
                        <a:latin typeface="+mj-ea"/>
                        <a:ea typeface="+mj-ea"/>
                        <a:cs typeface="メイリオ" panose="020B0604030504040204" pitchFamily="50" charset="-128"/>
                      </a:endParaRPr>
                    </a:p>
                    <a:p>
                      <a:pPr algn="l">
                        <a:lnSpc>
                          <a:spcPts val="1300"/>
                        </a:lnSpc>
                        <a:spcAft>
                          <a:spcPts val="0"/>
                        </a:spcAft>
                      </a:pPr>
                      <a:r>
                        <a:rPr lang="ja-JP" sz="1400" b="0" kern="100" dirty="0">
                          <a:effectLst/>
                          <a:latin typeface="+mj-ea"/>
                          <a:ea typeface="+mj-ea"/>
                          <a:cs typeface="メイリオ" panose="020B0604030504040204" pitchFamily="50" charset="-128"/>
                        </a:rPr>
                        <a:t>ち、履修登録が必要です。</a:t>
                      </a:r>
                      <a:endParaRPr lang="ja-JP" sz="1400" b="0" kern="100" dirty="0">
                        <a:effectLst/>
                        <a:latin typeface="+mj-ea"/>
                        <a:ea typeface="+mj-ea"/>
                        <a:cs typeface="Times New Roman" panose="02020603050405020304" pitchFamily="18" charset="0"/>
                      </a:endParaRPr>
                    </a:p>
                    <a:p>
                      <a:pPr algn="l">
                        <a:lnSpc>
                          <a:spcPts val="1300"/>
                        </a:lnSpc>
                        <a:spcAft>
                          <a:spcPts val="0"/>
                        </a:spcAft>
                      </a:pPr>
                      <a:r>
                        <a:rPr lang="ja-JP" sz="1400" b="0" kern="100" dirty="0">
                          <a:effectLst/>
                          <a:latin typeface="+mj-ea"/>
                          <a:ea typeface="+mj-ea"/>
                          <a:cs typeface="メイリオ" panose="020B0604030504040204" pitchFamily="50" charset="-128"/>
                        </a:rPr>
                        <a:t>履修登録期間に</a:t>
                      </a:r>
                      <a:r>
                        <a:rPr lang="ja-JP" altLang="en-US" sz="1400" b="0" kern="100" dirty="0">
                          <a:effectLst/>
                          <a:latin typeface="+mj-ea"/>
                          <a:ea typeface="+mj-ea"/>
                          <a:cs typeface="メイリオ" panose="020B0604030504040204" pitchFamily="50" charset="-128"/>
                        </a:rPr>
                        <a:t>各学部指定の方法にて履修申請を行ってください</a:t>
                      </a:r>
                      <a:r>
                        <a:rPr lang="ja-JP" sz="1400" b="0" kern="100" dirty="0">
                          <a:effectLst/>
                          <a:latin typeface="+mj-ea"/>
                          <a:ea typeface="+mj-ea"/>
                          <a:cs typeface="メイリオ" panose="020B0604030504040204" pitchFamily="50" charset="-128"/>
                        </a:rPr>
                        <a:t>。但し、</a:t>
                      </a:r>
                      <a:r>
                        <a:rPr lang="ja-JP" sz="1400" b="0" kern="100" dirty="0">
                          <a:solidFill>
                            <a:srgbClr val="0070C0"/>
                          </a:solidFill>
                          <a:effectLst/>
                          <a:latin typeface="+mj-ea"/>
                          <a:ea typeface="+mj-ea"/>
                          <a:cs typeface="メイリオ" panose="020B0604030504040204" pitchFamily="50" charset="-128"/>
                        </a:rPr>
                        <a:t>文学部・経営学部・人間環境学部・キャリアデザイン学部・社会学部・ＩＧＥＳＳ</a:t>
                      </a:r>
                      <a:r>
                        <a:rPr lang="ja-JP" sz="1400" b="0" kern="100" dirty="0">
                          <a:effectLst/>
                          <a:latin typeface="+mj-ea"/>
                          <a:ea typeface="+mj-ea"/>
                          <a:cs typeface="メイリオ" panose="020B0604030504040204" pitchFamily="50" charset="-128"/>
                        </a:rPr>
                        <a:t>の学生は、ウェブ履修登録となります。</a:t>
                      </a:r>
                      <a:endParaRPr lang="ja-JP" sz="1400" b="0"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0066253"/>
                  </a:ext>
                </a:extLst>
              </a:tr>
              <a:tr h="1098324">
                <a:tc>
                  <a:txBody>
                    <a:bodyPr/>
                    <a:lstStyle/>
                    <a:p>
                      <a:pPr algn="l">
                        <a:lnSpc>
                          <a:spcPts val="1300"/>
                        </a:lnSpc>
                        <a:spcAft>
                          <a:spcPts val="0"/>
                        </a:spcAft>
                      </a:pPr>
                      <a:endParaRPr lang="en-US" altLang="ja-JP" sz="1400" b="0" kern="100" dirty="0">
                        <a:effectLst/>
                        <a:latin typeface="+mj-ea"/>
                        <a:ea typeface="+mj-ea"/>
                        <a:cs typeface="メイリオ" panose="020B0604030504040204" pitchFamily="50" charset="-128"/>
                      </a:endParaRPr>
                    </a:p>
                    <a:p>
                      <a:pPr algn="l">
                        <a:lnSpc>
                          <a:spcPts val="1300"/>
                        </a:lnSpc>
                        <a:spcAft>
                          <a:spcPts val="0"/>
                        </a:spcAft>
                      </a:pPr>
                      <a:endParaRPr lang="en-US" altLang="ja-JP" sz="1400" b="0" kern="100" dirty="0">
                        <a:effectLst/>
                        <a:latin typeface="+mj-ea"/>
                        <a:ea typeface="+mj-ea"/>
                        <a:cs typeface="メイリオ" panose="020B0604030504040204" pitchFamily="50" charset="-128"/>
                      </a:endParaRPr>
                    </a:p>
                    <a:p>
                      <a:pPr algn="l">
                        <a:lnSpc>
                          <a:spcPts val="1300"/>
                        </a:lnSpc>
                        <a:spcAft>
                          <a:spcPts val="0"/>
                        </a:spcAft>
                      </a:pPr>
                      <a:r>
                        <a:rPr lang="ja-JP" sz="1400" b="0" kern="100" dirty="0">
                          <a:effectLst/>
                          <a:latin typeface="+mj-ea"/>
                          <a:ea typeface="+mj-ea"/>
                          <a:cs typeface="メイリオ" panose="020B0604030504040204" pitchFamily="50" charset="-128"/>
                        </a:rPr>
                        <a:t>単位認定</a:t>
                      </a:r>
                      <a:r>
                        <a:rPr lang="ja-JP" altLang="en-US" sz="1400" b="0" kern="100" dirty="0">
                          <a:effectLst/>
                          <a:latin typeface="+mj-ea"/>
                          <a:ea typeface="+mj-ea"/>
                          <a:cs typeface="メイリオ" panose="020B0604030504040204" pitchFamily="50" charset="-128"/>
                        </a:rPr>
                        <a:t>の可否にかかわらず</a:t>
                      </a:r>
                      <a:r>
                        <a:rPr lang="ja-JP" sz="1400" b="0" kern="100" dirty="0">
                          <a:effectLst/>
                          <a:latin typeface="+mj-ea"/>
                          <a:ea typeface="+mj-ea"/>
                          <a:cs typeface="メイリオ" panose="020B0604030504040204" pitchFamily="50" charset="-128"/>
                        </a:rPr>
                        <a:t>、</a:t>
                      </a:r>
                      <a:endParaRPr lang="en-US" altLang="ja-JP" sz="1400" b="0" kern="100" dirty="0">
                        <a:effectLst/>
                        <a:latin typeface="+mj-ea"/>
                        <a:ea typeface="+mj-ea"/>
                        <a:cs typeface="メイリオ" panose="020B0604030504040204" pitchFamily="50" charset="-128"/>
                      </a:endParaRPr>
                    </a:p>
                    <a:p>
                      <a:pPr algn="l">
                        <a:lnSpc>
                          <a:spcPts val="1300"/>
                        </a:lnSpc>
                        <a:spcAft>
                          <a:spcPts val="0"/>
                        </a:spcAft>
                      </a:pPr>
                      <a:endParaRPr lang="en-US" altLang="ja-JP" sz="1400" b="0" kern="100" dirty="0">
                        <a:effectLst/>
                        <a:latin typeface="+mj-ea"/>
                        <a:ea typeface="+mj-ea"/>
                        <a:cs typeface="メイリオ" panose="020B0604030504040204" pitchFamily="50" charset="-128"/>
                      </a:endParaRPr>
                    </a:p>
                    <a:p>
                      <a:pPr algn="l">
                        <a:lnSpc>
                          <a:spcPts val="1300"/>
                        </a:lnSpc>
                        <a:spcAft>
                          <a:spcPts val="0"/>
                        </a:spcAft>
                      </a:pPr>
                      <a:r>
                        <a:rPr lang="ja-JP" sz="1400" b="0" kern="100" dirty="0">
                          <a:effectLst/>
                          <a:latin typeface="+mj-ea"/>
                          <a:ea typeface="+mj-ea"/>
                          <a:cs typeface="メイリオ" panose="020B0604030504040204" pitchFamily="50" charset="-128"/>
                        </a:rPr>
                        <a:t>履修登録をせずに</a:t>
                      </a:r>
                      <a:r>
                        <a:rPr lang="en-US" sz="1400" b="0" kern="100" dirty="0">
                          <a:effectLst/>
                          <a:latin typeface="+mj-ea"/>
                          <a:ea typeface="+mj-ea"/>
                          <a:cs typeface="メイリオ" panose="020B0604030504040204" pitchFamily="50" charset="-128"/>
                        </a:rPr>
                        <a:t>ERP</a:t>
                      </a:r>
                      <a:r>
                        <a:rPr lang="ja-JP" sz="1400" b="0" kern="100" dirty="0">
                          <a:effectLst/>
                          <a:latin typeface="+mj-ea"/>
                          <a:ea typeface="+mj-ea"/>
                          <a:cs typeface="メイリオ" panose="020B0604030504040204" pitchFamily="50" charset="-128"/>
                        </a:rPr>
                        <a:t>を受講したい方</a:t>
                      </a:r>
                      <a:endParaRPr lang="ja-JP" sz="1400" b="0" kern="100" dirty="0">
                        <a:effectLst/>
                        <a:latin typeface="+mj-ea"/>
                        <a:ea typeface="+mj-ea"/>
                        <a:cs typeface="Times New Roman" panose="02020603050405020304" pitchFamily="18" charset="0"/>
                      </a:endParaRPr>
                    </a:p>
                    <a:p>
                      <a:pPr algn="l">
                        <a:lnSpc>
                          <a:spcPts val="1300"/>
                        </a:lnSpc>
                        <a:spcAft>
                          <a:spcPts val="0"/>
                        </a:spcAft>
                      </a:pPr>
                      <a:r>
                        <a:rPr lang="en-US" sz="1400" b="0" kern="100" dirty="0">
                          <a:effectLst/>
                          <a:latin typeface="+mj-ea"/>
                          <a:ea typeface="+mj-ea"/>
                          <a:cs typeface="メイリオ" panose="020B0604030504040204" pitchFamily="50" charset="-128"/>
                        </a:rPr>
                        <a:t> </a:t>
                      </a:r>
                      <a:endParaRPr lang="ja-JP" sz="1400" b="0"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r>
                        <a:rPr lang="en-US" sz="1400" b="0" kern="100" dirty="0">
                          <a:effectLst/>
                          <a:latin typeface="+mj-ea"/>
                          <a:ea typeface="+mj-ea"/>
                          <a:cs typeface="メイリオ" panose="020B0604030504040204" pitchFamily="50" charset="-128"/>
                        </a:rPr>
                        <a:t>ERP</a:t>
                      </a:r>
                      <a:r>
                        <a:rPr lang="ja-JP" sz="1400" b="0" kern="100" dirty="0">
                          <a:effectLst/>
                          <a:latin typeface="+mj-ea"/>
                          <a:ea typeface="+mj-ea"/>
                          <a:cs typeface="メイリオ" panose="020B0604030504040204" pitchFamily="50" charset="-128"/>
                        </a:rPr>
                        <a:t>受講申込をして受講許可を受け取れば、受講登録完了です。</a:t>
                      </a:r>
                      <a:endParaRPr lang="ja-JP" sz="1400" b="0" kern="100" dirty="0">
                        <a:effectLst/>
                        <a:latin typeface="+mj-ea"/>
                        <a:ea typeface="+mj-ea"/>
                        <a:cs typeface="Times New Roman" panose="02020603050405020304" pitchFamily="18" charset="0"/>
                      </a:endParaRPr>
                    </a:p>
                    <a:p>
                      <a:pPr algn="just">
                        <a:lnSpc>
                          <a:spcPts val="1300"/>
                        </a:lnSpc>
                        <a:spcAft>
                          <a:spcPts val="0"/>
                        </a:spcAft>
                      </a:pPr>
                      <a:r>
                        <a:rPr lang="ja-JP" sz="1400" b="0" kern="100" dirty="0">
                          <a:effectLst/>
                          <a:latin typeface="+mj-ea"/>
                          <a:ea typeface="+mj-ea"/>
                          <a:cs typeface="メイリオ" panose="020B0604030504040204" pitchFamily="50" charset="-128"/>
                        </a:rPr>
                        <a:t>単位修得とは関係なく受講したい場合でも、必ず受講申込が必要です。</a:t>
                      </a:r>
                      <a:endParaRPr lang="ja-JP" sz="1400" b="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666858"/>
                  </a:ext>
                </a:extLst>
              </a:tr>
              <a:tr h="1425259">
                <a:tc>
                  <a:txBody>
                    <a:bodyPr/>
                    <a:lstStyle/>
                    <a:p>
                      <a:pPr algn="l">
                        <a:lnSpc>
                          <a:spcPts val="1300"/>
                        </a:lnSpc>
                        <a:spcAft>
                          <a:spcPts val="0"/>
                        </a:spcAft>
                      </a:pPr>
                      <a:endParaRPr lang="en-US" altLang="ja-JP" sz="1400" b="0" kern="100" dirty="0">
                        <a:effectLst/>
                        <a:latin typeface="+mj-ea"/>
                        <a:ea typeface="+mj-ea"/>
                        <a:cs typeface="メイリオ" panose="020B0604030504040204" pitchFamily="50" charset="-128"/>
                      </a:endParaRPr>
                    </a:p>
                    <a:p>
                      <a:pPr algn="l">
                        <a:lnSpc>
                          <a:spcPts val="1300"/>
                        </a:lnSpc>
                        <a:spcAft>
                          <a:spcPts val="0"/>
                        </a:spcAft>
                      </a:pPr>
                      <a:r>
                        <a:rPr lang="ja-JP" sz="1400" b="0" kern="100" dirty="0">
                          <a:solidFill>
                            <a:srgbClr val="0070C0"/>
                          </a:solidFill>
                          <a:effectLst/>
                          <a:latin typeface="+mj-ea"/>
                          <a:ea typeface="+mj-ea"/>
                          <a:cs typeface="メイリオ" panose="020B0604030504040204" pitchFamily="50" charset="-128"/>
                        </a:rPr>
                        <a:t>理工学部</a:t>
                      </a:r>
                      <a:r>
                        <a:rPr lang="ja-JP" sz="1400" b="0" kern="100" dirty="0">
                          <a:effectLst/>
                          <a:latin typeface="+mj-ea"/>
                          <a:ea typeface="+mj-ea"/>
                          <a:cs typeface="メイリオ" panose="020B0604030504040204" pitchFamily="50" charset="-128"/>
                        </a:rPr>
                        <a:t>の</a:t>
                      </a:r>
                      <a:r>
                        <a:rPr lang="en-US" sz="1400" b="0" kern="100" dirty="0">
                          <a:effectLst/>
                          <a:latin typeface="+mj-ea"/>
                          <a:ea typeface="+mj-ea"/>
                          <a:cs typeface="メイリオ" panose="020B0604030504040204" pitchFamily="50" charset="-128"/>
                        </a:rPr>
                        <a:t>2016</a:t>
                      </a:r>
                      <a:r>
                        <a:rPr lang="ja-JP" sz="1400" b="0" kern="100" dirty="0">
                          <a:effectLst/>
                          <a:latin typeface="+mj-ea"/>
                          <a:ea typeface="+mj-ea"/>
                          <a:cs typeface="メイリオ" panose="020B0604030504040204" pitchFamily="50" charset="-128"/>
                        </a:rPr>
                        <a:t>年度以降入学者と</a:t>
                      </a:r>
                      <a:r>
                        <a:rPr lang="ja-JP" sz="1400" b="0" kern="100" dirty="0">
                          <a:solidFill>
                            <a:srgbClr val="0070C0"/>
                          </a:solidFill>
                          <a:effectLst/>
                          <a:latin typeface="+mj-ea"/>
                          <a:ea typeface="+mj-ea"/>
                          <a:cs typeface="メイリオ" panose="020B0604030504040204" pitchFamily="50" charset="-128"/>
                        </a:rPr>
                        <a:t>生命科学部</a:t>
                      </a:r>
                      <a:endParaRPr lang="en-US" altLang="ja-JP" sz="1400" b="0" kern="100" dirty="0">
                        <a:solidFill>
                          <a:srgbClr val="0070C0"/>
                        </a:solidFill>
                        <a:effectLst/>
                        <a:latin typeface="+mj-ea"/>
                        <a:ea typeface="+mj-ea"/>
                        <a:cs typeface="メイリオ" panose="020B0604030504040204" pitchFamily="50" charset="-128"/>
                      </a:endParaRPr>
                    </a:p>
                    <a:p>
                      <a:pPr algn="l">
                        <a:lnSpc>
                          <a:spcPts val="1300"/>
                        </a:lnSpc>
                        <a:spcAft>
                          <a:spcPts val="0"/>
                        </a:spcAft>
                      </a:pPr>
                      <a:endParaRPr lang="en-US" altLang="ja-JP" sz="1400" b="0" kern="100" dirty="0">
                        <a:effectLst/>
                        <a:latin typeface="+mj-ea"/>
                        <a:ea typeface="+mj-ea"/>
                        <a:cs typeface="メイリオ" panose="020B0604030504040204" pitchFamily="50" charset="-128"/>
                      </a:endParaRPr>
                    </a:p>
                    <a:p>
                      <a:pPr algn="l">
                        <a:lnSpc>
                          <a:spcPts val="1300"/>
                        </a:lnSpc>
                        <a:spcAft>
                          <a:spcPts val="0"/>
                        </a:spcAft>
                      </a:pPr>
                      <a:r>
                        <a:rPr lang="ja-JP" sz="1400" b="0" kern="100" dirty="0">
                          <a:effectLst/>
                          <a:latin typeface="+mj-ea"/>
                          <a:ea typeface="+mj-ea"/>
                          <a:cs typeface="メイリオ" panose="020B0604030504040204" pitchFamily="50" charset="-128"/>
                        </a:rPr>
                        <a:t>の</a:t>
                      </a:r>
                      <a:r>
                        <a:rPr lang="en-US" sz="1400" b="0" kern="100" dirty="0">
                          <a:effectLst/>
                          <a:latin typeface="+mj-ea"/>
                          <a:ea typeface="+mj-ea"/>
                          <a:cs typeface="メイリオ" panose="020B0604030504040204" pitchFamily="50" charset="-128"/>
                        </a:rPr>
                        <a:t>1</a:t>
                      </a:r>
                      <a:r>
                        <a:rPr lang="ja-JP" sz="1400" b="0" kern="100" dirty="0">
                          <a:effectLst/>
                          <a:latin typeface="+mj-ea"/>
                          <a:ea typeface="+mj-ea"/>
                          <a:cs typeface="メイリオ" panose="020B0604030504040204" pitchFamily="50" charset="-128"/>
                        </a:rPr>
                        <a:t>～</a:t>
                      </a:r>
                      <a:r>
                        <a:rPr lang="en-US" sz="1400" b="0" kern="100" dirty="0">
                          <a:effectLst/>
                          <a:latin typeface="+mj-ea"/>
                          <a:ea typeface="+mj-ea"/>
                          <a:cs typeface="メイリオ" panose="020B0604030504040204" pitchFamily="50" charset="-128"/>
                        </a:rPr>
                        <a:t>4</a:t>
                      </a:r>
                      <a:r>
                        <a:rPr lang="ja-JP" sz="1400" b="0" kern="100" dirty="0">
                          <a:effectLst/>
                          <a:latin typeface="+mj-ea"/>
                          <a:ea typeface="+mj-ea"/>
                          <a:cs typeface="メイリオ" panose="020B0604030504040204" pitchFamily="50" charset="-128"/>
                        </a:rPr>
                        <a:t>年生で、</a:t>
                      </a:r>
                      <a:r>
                        <a:rPr lang="en-US" sz="1400" b="0" kern="100" dirty="0">
                          <a:effectLst/>
                          <a:latin typeface="+mj-ea"/>
                          <a:ea typeface="+mj-ea"/>
                          <a:cs typeface="メイリオ" panose="020B0604030504040204" pitchFamily="50" charset="-128"/>
                        </a:rPr>
                        <a:t>ERP</a:t>
                      </a:r>
                      <a:r>
                        <a:rPr lang="ja-JP" sz="1400" b="0" kern="100" dirty="0">
                          <a:effectLst/>
                          <a:latin typeface="+mj-ea"/>
                          <a:ea typeface="+mj-ea"/>
                          <a:cs typeface="メイリオ" panose="020B0604030504040204" pitchFamily="50" charset="-128"/>
                        </a:rPr>
                        <a:t>を受講したい方</a:t>
                      </a:r>
                      <a:endParaRPr lang="ja-JP" sz="1400" b="0" kern="100" dirty="0">
                        <a:effectLst/>
                        <a:latin typeface="+mj-ea"/>
                        <a:ea typeface="+mj-ea"/>
                        <a:cs typeface="Times New Roman" panose="02020603050405020304" pitchFamily="18" charset="0"/>
                      </a:endParaRPr>
                    </a:p>
                    <a:p>
                      <a:pPr algn="l">
                        <a:lnSpc>
                          <a:spcPts val="1300"/>
                        </a:lnSpc>
                        <a:spcAft>
                          <a:spcPts val="0"/>
                        </a:spcAft>
                      </a:pPr>
                      <a:endParaRPr lang="en-US" altLang="ja-JP" sz="1400" b="0" kern="100" dirty="0">
                        <a:effectLst/>
                        <a:latin typeface="+mj-ea"/>
                        <a:ea typeface="+mj-ea"/>
                        <a:cs typeface="メイリオ" panose="020B0604030504040204" pitchFamily="50" charset="-128"/>
                      </a:endParaRPr>
                    </a:p>
                    <a:p>
                      <a:pPr algn="l">
                        <a:lnSpc>
                          <a:spcPts val="1300"/>
                        </a:lnSpc>
                        <a:spcAft>
                          <a:spcPts val="0"/>
                        </a:spcAft>
                      </a:pPr>
                      <a:r>
                        <a:rPr lang="ja-JP" sz="1400" b="0" kern="100" dirty="0">
                          <a:effectLst/>
                          <a:latin typeface="+mj-ea"/>
                          <a:ea typeface="+mj-ea"/>
                          <a:cs typeface="メイリオ" panose="020B0604030504040204" pitchFamily="50" charset="-128"/>
                        </a:rPr>
                        <a:t>（学部の決まりにより、</a:t>
                      </a:r>
                      <a:r>
                        <a:rPr lang="en-US" sz="1400" b="0" kern="100" dirty="0">
                          <a:effectLst/>
                          <a:latin typeface="+mj-ea"/>
                          <a:ea typeface="+mj-ea"/>
                          <a:cs typeface="メイリオ" panose="020B0604030504040204" pitchFamily="50" charset="-128"/>
                        </a:rPr>
                        <a:t>ERP</a:t>
                      </a:r>
                      <a:r>
                        <a:rPr lang="ja-JP" sz="1400" b="0" kern="100" dirty="0">
                          <a:effectLst/>
                          <a:latin typeface="+mj-ea"/>
                          <a:ea typeface="+mj-ea"/>
                          <a:cs typeface="メイリオ" panose="020B0604030504040204" pitchFamily="50" charset="-128"/>
                        </a:rPr>
                        <a:t>の受講許可を受け</a:t>
                      </a:r>
                      <a:endParaRPr lang="en-US" altLang="ja-JP" sz="1400" b="0" kern="100" dirty="0">
                        <a:effectLst/>
                        <a:latin typeface="+mj-ea"/>
                        <a:ea typeface="+mj-ea"/>
                        <a:cs typeface="メイリオ" panose="020B0604030504040204" pitchFamily="50" charset="-128"/>
                      </a:endParaRPr>
                    </a:p>
                    <a:p>
                      <a:pPr algn="l">
                        <a:lnSpc>
                          <a:spcPts val="1300"/>
                        </a:lnSpc>
                        <a:spcAft>
                          <a:spcPts val="0"/>
                        </a:spcAft>
                      </a:pPr>
                      <a:endParaRPr lang="en-US" altLang="ja-JP" sz="1400" b="0" kern="100" dirty="0">
                        <a:effectLst/>
                        <a:latin typeface="+mj-ea"/>
                        <a:ea typeface="+mj-ea"/>
                        <a:cs typeface="メイリオ" panose="020B0604030504040204" pitchFamily="50" charset="-128"/>
                      </a:endParaRPr>
                    </a:p>
                    <a:p>
                      <a:pPr algn="l">
                        <a:lnSpc>
                          <a:spcPts val="1300"/>
                        </a:lnSpc>
                        <a:spcAft>
                          <a:spcPts val="0"/>
                        </a:spcAft>
                      </a:pPr>
                      <a:r>
                        <a:rPr lang="ja-JP" sz="1400" b="0" kern="100" dirty="0">
                          <a:effectLst/>
                          <a:latin typeface="+mj-ea"/>
                          <a:ea typeface="+mj-ea"/>
                          <a:cs typeface="メイリオ" panose="020B0604030504040204" pitchFamily="50" charset="-128"/>
                        </a:rPr>
                        <a:t>取った場合は必ず履修登録されます。）</a:t>
                      </a:r>
                      <a:endParaRPr lang="ja-JP" sz="1400" b="0"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endParaRPr lang="en-US" sz="1400" b="0" kern="100" dirty="0">
                        <a:effectLst/>
                        <a:latin typeface="+mj-ea"/>
                        <a:ea typeface="+mj-ea"/>
                        <a:cs typeface="メイリオ" panose="020B0604030504040204" pitchFamily="50" charset="-128"/>
                      </a:endParaRPr>
                    </a:p>
                    <a:p>
                      <a:pPr algn="l">
                        <a:lnSpc>
                          <a:spcPts val="1300"/>
                        </a:lnSpc>
                        <a:spcAft>
                          <a:spcPts val="0"/>
                        </a:spcAft>
                      </a:pPr>
                      <a:r>
                        <a:rPr lang="en-US" sz="1400" b="0" kern="100" dirty="0">
                          <a:effectLst/>
                          <a:latin typeface="+mj-ea"/>
                          <a:ea typeface="+mj-ea"/>
                          <a:cs typeface="メイリオ" panose="020B0604030504040204" pitchFamily="50" charset="-128"/>
                        </a:rPr>
                        <a:t>ERP</a:t>
                      </a:r>
                      <a:r>
                        <a:rPr lang="ja-JP" sz="1400" b="0" kern="100" dirty="0">
                          <a:effectLst/>
                          <a:latin typeface="+mj-ea"/>
                          <a:ea typeface="+mj-ea"/>
                          <a:cs typeface="メイリオ" panose="020B0604030504040204" pitchFamily="50" charset="-128"/>
                        </a:rPr>
                        <a:t>受講申込をして受講許可を受け取ったの</a:t>
                      </a:r>
                      <a:endParaRPr lang="en-US" altLang="ja-JP" sz="1400" b="0" kern="100" dirty="0">
                        <a:effectLst/>
                        <a:latin typeface="+mj-ea"/>
                        <a:ea typeface="+mj-ea"/>
                        <a:cs typeface="メイリオ" panose="020B0604030504040204" pitchFamily="50" charset="-128"/>
                      </a:endParaRPr>
                    </a:p>
                    <a:p>
                      <a:pPr algn="l">
                        <a:lnSpc>
                          <a:spcPts val="1300"/>
                        </a:lnSpc>
                        <a:spcAft>
                          <a:spcPts val="0"/>
                        </a:spcAft>
                      </a:pPr>
                      <a:r>
                        <a:rPr lang="ja-JP" sz="1400" b="0" kern="100" dirty="0">
                          <a:effectLst/>
                          <a:latin typeface="+mj-ea"/>
                          <a:ea typeface="+mj-ea"/>
                          <a:cs typeface="メイリオ" panose="020B0604030504040204" pitchFamily="50" charset="-128"/>
                        </a:rPr>
                        <a:t>ち、自分で履修登録をする必要はありません。</a:t>
                      </a:r>
                      <a:endParaRPr lang="en-US" altLang="ja-JP" sz="1400" b="0" kern="100" dirty="0">
                        <a:effectLst/>
                        <a:latin typeface="+mj-ea"/>
                        <a:ea typeface="+mj-ea"/>
                        <a:cs typeface="メイリオ" panose="020B0604030504040204" pitchFamily="50" charset="-128"/>
                      </a:endParaRPr>
                    </a:p>
                    <a:p>
                      <a:pPr algn="l">
                        <a:lnSpc>
                          <a:spcPts val="1300"/>
                        </a:lnSpc>
                        <a:spcAft>
                          <a:spcPts val="0"/>
                        </a:spcAft>
                      </a:pPr>
                      <a:r>
                        <a:rPr lang="ja-JP" sz="1400" b="0" kern="100" dirty="0">
                          <a:effectLst/>
                          <a:latin typeface="+mj-ea"/>
                          <a:ea typeface="+mj-ea"/>
                          <a:cs typeface="メイリオ" panose="020B0604030504040204" pitchFamily="50" charset="-128"/>
                        </a:rPr>
                        <a:t>所属学部の事務により履修登録されますので、</a:t>
                      </a:r>
                      <a:endParaRPr lang="en-US" altLang="ja-JP" sz="1400" b="0" kern="100" dirty="0">
                        <a:effectLst/>
                        <a:latin typeface="+mj-ea"/>
                        <a:ea typeface="+mj-ea"/>
                        <a:cs typeface="メイリオ" panose="020B0604030504040204" pitchFamily="50" charset="-128"/>
                      </a:endParaRPr>
                    </a:p>
                    <a:p>
                      <a:pPr algn="l">
                        <a:lnSpc>
                          <a:spcPts val="1300"/>
                        </a:lnSpc>
                        <a:spcAft>
                          <a:spcPts val="0"/>
                        </a:spcAft>
                      </a:pPr>
                      <a:r>
                        <a:rPr lang="ja-JP" sz="1400" b="0" kern="100" dirty="0">
                          <a:effectLst/>
                          <a:latin typeface="+mj-ea"/>
                          <a:ea typeface="+mj-ea"/>
                          <a:cs typeface="メイリオ" panose="020B0604030504040204" pitchFamily="50" charset="-128"/>
                        </a:rPr>
                        <a:t>履修登録確認をしてください。</a:t>
                      </a:r>
                      <a:endParaRPr lang="ja-JP" sz="1400" b="0"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510138"/>
                  </a:ext>
                </a:extLst>
              </a:tr>
              <a:tr h="838612">
                <a:tc>
                  <a:txBody>
                    <a:bodyPr/>
                    <a:lstStyle/>
                    <a:p>
                      <a:pPr algn="l">
                        <a:lnSpc>
                          <a:spcPts val="1300"/>
                        </a:lnSpc>
                        <a:spcAft>
                          <a:spcPts val="0"/>
                        </a:spcAft>
                      </a:pPr>
                      <a:endParaRPr lang="en-US" altLang="ja-JP" sz="1400" b="0" kern="100" dirty="0">
                        <a:effectLst/>
                        <a:latin typeface="+mj-ea"/>
                        <a:ea typeface="+mj-ea"/>
                        <a:cs typeface="メイリオ" panose="020B0604030504040204" pitchFamily="50" charset="-128"/>
                      </a:endParaRPr>
                    </a:p>
                    <a:p>
                      <a:pPr algn="l">
                        <a:lnSpc>
                          <a:spcPts val="1300"/>
                        </a:lnSpc>
                        <a:spcAft>
                          <a:spcPts val="0"/>
                        </a:spcAft>
                      </a:pPr>
                      <a:endParaRPr lang="en-US" altLang="ja-JP" sz="1400" b="0" kern="100" dirty="0">
                        <a:solidFill>
                          <a:srgbClr val="0070C0"/>
                        </a:solidFill>
                        <a:effectLst/>
                        <a:latin typeface="+mj-ea"/>
                        <a:ea typeface="+mj-ea"/>
                        <a:cs typeface="メイリオ" panose="020B0604030504040204" pitchFamily="50" charset="-128"/>
                      </a:endParaRPr>
                    </a:p>
                    <a:p>
                      <a:pPr algn="l">
                        <a:lnSpc>
                          <a:spcPts val="1300"/>
                        </a:lnSpc>
                        <a:spcAft>
                          <a:spcPts val="0"/>
                        </a:spcAft>
                      </a:pPr>
                      <a:r>
                        <a:rPr lang="ja-JP" sz="1400" b="0" kern="100" dirty="0">
                          <a:solidFill>
                            <a:srgbClr val="0070C0"/>
                          </a:solidFill>
                          <a:effectLst/>
                          <a:latin typeface="+mj-ea"/>
                          <a:ea typeface="+mj-ea"/>
                          <a:cs typeface="メイリオ" panose="020B0604030504040204" pitchFamily="50" charset="-128"/>
                        </a:rPr>
                        <a:t>デザイン工学部</a:t>
                      </a:r>
                      <a:r>
                        <a:rPr lang="ja-JP" altLang="en-US" sz="1400" b="0" kern="100" dirty="0">
                          <a:effectLst/>
                          <a:latin typeface="+mj-ea"/>
                          <a:ea typeface="+mj-ea"/>
                          <a:cs typeface="メイリオ" panose="020B0604030504040204" pitchFamily="50" charset="-128"/>
                        </a:rPr>
                        <a:t>生で</a:t>
                      </a:r>
                      <a:r>
                        <a:rPr lang="ja-JP" sz="1400" b="0" kern="100" dirty="0">
                          <a:effectLst/>
                          <a:latin typeface="+mj-ea"/>
                          <a:ea typeface="+mj-ea"/>
                          <a:cs typeface="メイリオ" panose="020B0604030504040204" pitchFamily="50" charset="-128"/>
                        </a:rPr>
                        <a:t>、</a:t>
                      </a:r>
                      <a:r>
                        <a:rPr lang="en-US" sz="1400" b="0" kern="100" dirty="0">
                          <a:effectLst/>
                          <a:latin typeface="+mj-ea"/>
                          <a:ea typeface="+mj-ea"/>
                          <a:cs typeface="メイリオ" panose="020B0604030504040204" pitchFamily="50" charset="-128"/>
                        </a:rPr>
                        <a:t>ERP</a:t>
                      </a:r>
                      <a:r>
                        <a:rPr lang="ja-JP" sz="1400" b="0" kern="100" dirty="0">
                          <a:effectLst/>
                          <a:latin typeface="+mj-ea"/>
                          <a:ea typeface="+mj-ea"/>
                          <a:cs typeface="メイリオ" panose="020B0604030504040204" pitchFamily="50" charset="-128"/>
                        </a:rPr>
                        <a:t>を受講したい方</a:t>
                      </a:r>
                      <a:endParaRPr lang="ja-JP" sz="1400" b="0"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endParaRPr lang="en-US" altLang="ja-JP" sz="1400" b="0" kern="100" dirty="0">
                        <a:effectLst/>
                        <a:latin typeface="+mj-ea"/>
                        <a:ea typeface="+mj-ea"/>
                        <a:cs typeface="メイリオ" panose="020B0604030504040204" pitchFamily="50" charset="-128"/>
                      </a:endParaRPr>
                    </a:p>
                    <a:p>
                      <a:pPr algn="l">
                        <a:lnSpc>
                          <a:spcPts val="1300"/>
                        </a:lnSpc>
                        <a:spcAft>
                          <a:spcPts val="0"/>
                        </a:spcAft>
                      </a:pPr>
                      <a:r>
                        <a:rPr lang="ja-JP" sz="1400" b="0" kern="100" dirty="0">
                          <a:effectLst/>
                          <a:latin typeface="+mj-ea"/>
                          <a:ea typeface="+mj-ea"/>
                          <a:cs typeface="メイリオ" panose="020B0604030504040204" pitchFamily="50" charset="-128"/>
                        </a:rPr>
                        <a:t>履修登録をする必要はありません。評価が</a:t>
                      </a:r>
                      <a:r>
                        <a:rPr lang="en-US" sz="1400" b="0" kern="100" dirty="0">
                          <a:effectLst/>
                          <a:latin typeface="+mj-ea"/>
                          <a:ea typeface="+mj-ea"/>
                          <a:cs typeface="メイリオ" panose="020B0604030504040204" pitchFamily="50" charset="-128"/>
                        </a:rPr>
                        <a:t>A+</a:t>
                      </a:r>
                      <a:r>
                        <a:rPr lang="ja-JP" sz="1400" b="0" kern="100" dirty="0">
                          <a:effectLst/>
                          <a:latin typeface="+mj-ea"/>
                          <a:ea typeface="+mj-ea"/>
                          <a:cs typeface="メイリオ" panose="020B0604030504040204" pitchFamily="50" charset="-128"/>
                        </a:rPr>
                        <a:t>～</a:t>
                      </a:r>
                      <a:r>
                        <a:rPr lang="en-US" sz="1400" b="0" kern="100" dirty="0">
                          <a:effectLst/>
                          <a:latin typeface="+mj-ea"/>
                          <a:ea typeface="+mj-ea"/>
                          <a:cs typeface="メイリオ" panose="020B0604030504040204" pitchFamily="50" charset="-128"/>
                        </a:rPr>
                        <a:t>C</a:t>
                      </a:r>
                      <a:r>
                        <a:rPr lang="ja-JP" sz="1400" b="0" kern="100" dirty="0">
                          <a:effectLst/>
                          <a:latin typeface="+mj-ea"/>
                          <a:ea typeface="+mj-ea"/>
                          <a:cs typeface="メイリオ" panose="020B0604030504040204" pitchFamily="50" charset="-128"/>
                        </a:rPr>
                        <a:t>の方にのみ成績発表後に事務から連絡をします。単位認定を希望する方は単位認定申請書を学部に提出してください。</a:t>
                      </a:r>
                      <a:endParaRPr lang="ja-JP" sz="1400" b="0"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679893"/>
                  </a:ext>
                </a:extLst>
              </a:tr>
            </a:tbl>
          </a:graphicData>
        </a:graphic>
      </p:graphicFrame>
      <p:pic>
        <p:nvPicPr>
          <p:cNvPr id="4" name="オーディオ 3">
            <a:hlinkClick r:id="" action="ppaction://media"/>
            <a:extLst>
              <a:ext uri="{FF2B5EF4-FFF2-40B4-BE49-F238E27FC236}">
                <a16:creationId xmlns:a16="http://schemas.microsoft.com/office/drawing/2014/main" id="{1C98D0D8-F563-40F8-824C-18FBC0D072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210929091"/>
      </p:ext>
    </p:extLst>
  </p:cSld>
  <p:clrMapOvr>
    <a:masterClrMapping/>
  </p:clrMapOvr>
  <mc:AlternateContent xmlns:mc="http://schemas.openxmlformats.org/markup-compatibility/2006" xmlns:p14="http://schemas.microsoft.com/office/powerpoint/2010/main">
    <mc:Choice Requires="p14">
      <p:transition spd="slow" p14:dur="2000" advTm="63850"/>
    </mc:Choice>
    <mc:Fallback xmlns="">
      <p:transition spd="slow" advTm="63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17372</TotalTime>
  <Words>689</Words>
  <Application>Microsoft Office PowerPoint</Application>
  <PresentationFormat>画面に合わせる (4:3)</PresentationFormat>
  <Paragraphs>119</Paragraphs>
  <Slides>4</Slides>
  <Notes>4</Notes>
  <HiddenSlides>0</HiddenSlides>
  <MMClips>4</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vt:i4>
      </vt:variant>
    </vt:vector>
  </HeadingPairs>
  <TitlesOfParts>
    <vt:vector size="14" baseType="lpstr">
      <vt:lpstr>HGP創英角ｺﾞｼｯｸUB</vt:lpstr>
      <vt:lpstr>ＭＳ Ｐゴシック</vt:lpstr>
      <vt:lpstr>メイリオ</vt:lpstr>
      <vt:lpstr>Arial</vt:lpstr>
      <vt:lpstr>Calibri</vt:lpstr>
      <vt:lpstr>Calibri Light</vt:lpstr>
      <vt:lpstr>Impact</vt:lpstr>
      <vt:lpstr>Times New Roman</vt:lpstr>
      <vt:lpstr>Wingdings</vt:lpstr>
      <vt:lpstr>Office テーマ</vt:lpstr>
      <vt:lpstr>PowerPoint プレゼンテーション</vt:lpstr>
      <vt:lpstr>開講科目（CE1～CE3）: １単位</vt:lpstr>
      <vt:lpstr>ERP科目の単位認定を行う学部（2020年度）</vt:lpstr>
      <vt:lpstr>ERP科目の履修登録について</vt:lpstr>
    </vt:vector>
  </TitlesOfParts>
  <Company>東京大学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寺脇 由紀</dc:creator>
  <cp:lastModifiedBy>h_050130</cp:lastModifiedBy>
  <cp:revision>944</cp:revision>
  <cp:lastPrinted>2010-05-06T13:37:00Z</cp:lastPrinted>
  <dcterms:created xsi:type="dcterms:W3CDTF">2010-05-06T14:39:09Z</dcterms:created>
  <dcterms:modified xsi:type="dcterms:W3CDTF">2020-09-02T06:13:59Z</dcterms:modified>
</cp:coreProperties>
</file>