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24" r:id="rId1"/>
  </p:sldMasterIdLst>
  <p:notesMasterIdLst>
    <p:notesMasterId r:id="rId9"/>
  </p:notesMasterIdLst>
  <p:handoutMasterIdLst>
    <p:handoutMasterId r:id="rId10"/>
  </p:handoutMasterIdLst>
  <p:sldIdLst>
    <p:sldId id="311" r:id="rId2"/>
    <p:sldId id="312" r:id="rId3"/>
    <p:sldId id="266" r:id="rId4"/>
    <p:sldId id="310" r:id="rId5"/>
    <p:sldId id="259" r:id="rId6"/>
    <p:sldId id="296" r:id="rId7"/>
    <p:sldId id="313" r:id="rId8"/>
  </p:sldIdLst>
  <p:sldSz cx="9144000" cy="6858000" type="screen4x3"/>
  <p:notesSz cx="9945688" cy="6858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CCFFCC"/>
    <a:srgbClr val="FF6699"/>
    <a:srgbClr val="000000"/>
    <a:srgbClr val="2A64AE"/>
    <a:srgbClr val="00FFFF"/>
    <a:srgbClr val="C6D9F1"/>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60313" autoAdjust="0"/>
  </p:normalViewPr>
  <p:slideViewPr>
    <p:cSldViewPr snapToGrid="0">
      <p:cViewPr varScale="1">
        <p:scale>
          <a:sx n="62" d="100"/>
          <a:sy n="62" d="100"/>
        </p:scale>
        <p:origin x="13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5633588" y="0"/>
            <a:ext cx="4309798"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1A905028-53B1-4691-933A-B3A8F3A1656C}" type="datetime1">
              <a:rPr lang="ja-JP" altLang="en-US"/>
              <a:pPr>
                <a:defRPr/>
              </a:pPr>
              <a:t>2020/9/2</a:t>
            </a:fld>
            <a:endParaRPr lang="ja-JP" altLang="en-US"/>
          </a:p>
        </p:txBody>
      </p:sp>
      <p:sp>
        <p:nvSpPr>
          <p:cNvPr id="4" name="フッター プレースホルダ 3"/>
          <p:cNvSpPr>
            <a:spLocks noGrp="1"/>
          </p:cNvSpPr>
          <p:nvPr>
            <p:ph type="ftr" sz="quarter" idx="2"/>
          </p:nvPr>
        </p:nvSpPr>
        <p:spPr>
          <a:xfrm>
            <a:off x="0" y="6513910"/>
            <a:ext cx="4309798"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5633588" y="6513910"/>
            <a:ext cx="4309798"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2A30AE5-E656-48F6-94BE-0D13644FFCC3}" type="slidenum">
              <a:rPr lang="ja-JP" altLang="en-US"/>
              <a:pPr>
                <a:defRPr/>
              </a:pPr>
              <a:t>‹#›</a:t>
            </a:fld>
            <a:endParaRPr lang="ja-JP" altLang="en-US"/>
          </a:p>
        </p:txBody>
      </p:sp>
    </p:spTree>
    <p:extLst>
      <p:ext uri="{BB962C8B-B14F-4D97-AF65-F5344CB8AC3E}">
        <p14:creationId xmlns:p14="http://schemas.microsoft.com/office/powerpoint/2010/main" val="6347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5633588" y="0"/>
            <a:ext cx="4309798"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BA34160E-22EA-47DF-9E70-B94D4FE69D05}" type="datetime1">
              <a:rPr lang="ja-JP" altLang="en-US"/>
              <a:pPr>
                <a:defRPr/>
              </a:pPr>
              <a:t>2020/9/2</a:t>
            </a:fld>
            <a:endParaRPr lang="ja-JP" altLang="en-US"/>
          </a:p>
        </p:txBody>
      </p:sp>
      <p:sp>
        <p:nvSpPr>
          <p:cNvPr id="4" name="スライド イメージ プレースホルダ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ja-JP" altLang="en-US" noProof="0"/>
          </a:p>
        </p:txBody>
      </p:sp>
      <p:sp>
        <p:nvSpPr>
          <p:cNvPr id="5" name="ノート プレースホルダ 4"/>
          <p:cNvSpPr>
            <a:spLocks noGrp="1"/>
          </p:cNvSpPr>
          <p:nvPr>
            <p:ph type="body" sz="quarter" idx="3"/>
          </p:nvPr>
        </p:nvSpPr>
        <p:spPr>
          <a:xfrm>
            <a:off x="994569" y="3257550"/>
            <a:ext cx="7956550" cy="30861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6513910"/>
            <a:ext cx="4309798"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33588" y="6513910"/>
            <a:ext cx="4309798"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69A2ED88-E3F7-451C-A4F4-00C102880FCE}" type="slidenum">
              <a:rPr lang="ja-JP" altLang="en-US"/>
              <a:pPr>
                <a:defRPr/>
              </a:pPr>
              <a:t>‹#›</a:t>
            </a:fld>
            <a:endParaRPr lang="ja-JP" altLang="en-US"/>
          </a:p>
        </p:txBody>
      </p:sp>
    </p:spTree>
    <p:extLst>
      <p:ext uri="{BB962C8B-B14F-4D97-AF65-F5344CB8AC3E}">
        <p14:creationId xmlns:p14="http://schemas.microsoft.com/office/powerpoint/2010/main" val="33915904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このスライドでは、</a:t>
            </a:r>
            <a:r>
              <a:rPr kumimoji="1" lang="en-US" altLang="ja-JP" dirty="0" smtClean="0"/>
              <a:t>ERP</a:t>
            </a:r>
            <a:r>
              <a:rPr kumimoji="1" lang="ja-JP" altLang="en-US" dirty="0" err="1" smtClean="0"/>
              <a:t>、</a:t>
            </a:r>
            <a:r>
              <a:rPr kumimoji="1" lang="ja-JP" altLang="en-US" dirty="0" smtClean="0"/>
              <a:t>英語強化ﾌﾟﾛｸﾞﾗﾑの概要についてご説明します。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1</a:t>
            </a:fld>
            <a:endParaRPr lang="ja-JP" altLang="en-US"/>
          </a:p>
        </p:txBody>
      </p:sp>
    </p:spTree>
    <p:extLst>
      <p:ext uri="{BB962C8B-B14F-4D97-AF65-F5344CB8AC3E}">
        <p14:creationId xmlns:p14="http://schemas.microsoft.com/office/powerpoint/2010/main" val="326870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ＥＲＰは英語力の総合的な底上げを目指すﾌﾟﾛｸﾞﾗﾑです。</a:t>
            </a:r>
            <a:r>
              <a:rPr kumimoji="1" lang="en-US" altLang="ja-JP" dirty="0" smtClean="0"/>
              <a:t/>
            </a:r>
            <a:br>
              <a:rPr kumimoji="1" lang="en-US" altLang="ja-JP" dirty="0" smtClean="0"/>
            </a:br>
            <a:r>
              <a:rPr kumimoji="1" lang="ja-JP" altLang="en-US" dirty="0" smtClean="0"/>
              <a:t>全ての授業はネイティブスピーカーの講師が担当し、英語で実施されます。</a:t>
            </a:r>
            <a:endParaRPr kumimoji="1" lang="en-US" altLang="ja-JP" dirty="0" smtClean="0"/>
          </a:p>
          <a:p>
            <a:r>
              <a:rPr kumimoji="1" lang="en-US" altLang="ja-JP" dirty="0" smtClean="0"/>
              <a:t>1</a:t>
            </a:r>
            <a:r>
              <a:rPr kumimoji="1" lang="ja-JP" altLang="en-US" dirty="0" smtClean="0"/>
              <a:t>クラス</a:t>
            </a:r>
            <a:r>
              <a:rPr kumimoji="1" lang="en-US" altLang="ja-JP" dirty="0" smtClean="0"/>
              <a:t>15</a:t>
            </a:r>
            <a:r>
              <a:rPr kumimoji="1" lang="ja-JP" altLang="en-US" dirty="0" smtClean="0"/>
              <a:t>名程度の少人数制です。英語資格要件により、</a:t>
            </a:r>
            <a:r>
              <a:rPr kumimoji="1" lang="en-US" altLang="ja-JP" dirty="0" smtClean="0"/>
              <a:t>3</a:t>
            </a:r>
            <a:r>
              <a:rPr kumimoji="1" lang="ja-JP" altLang="en-US" dirty="0" smtClean="0"/>
              <a:t>レベルを準備しています。</a:t>
            </a:r>
            <a:endParaRPr kumimoji="1" lang="en-US" altLang="ja-JP" dirty="0" smtClean="0"/>
          </a:p>
          <a:p>
            <a:r>
              <a:rPr kumimoji="1" lang="ja-JP" altLang="en-US" dirty="0" smtClean="0"/>
              <a:t>春学期</a:t>
            </a:r>
            <a:r>
              <a:rPr kumimoji="1" lang="en-US" altLang="ja-JP" dirty="0" smtClean="0"/>
              <a:t>52</a:t>
            </a:r>
            <a:r>
              <a:rPr kumimoji="1" lang="ja-JP" altLang="en-US" dirty="0" smtClean="0"/>
              <a:t>コマ、秋学期</a:t>
            </a:r>
            <a:r>
              <a:rPr kumimoji="1" lang="en-US" altLang="ja-JP" dirty="0" smtClean="0"/>
              <a:t>34</a:t>
            </a:r>
            <a:r>
              <a:rPr kumimoji="1" lang="ja-JP" altLang="en-US" dirty="0" smtClean="0"/>
              <a:t>コマを開講します。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2</a:t>
            </a:fld>
            <a:endParaRPr lang="ja-JP" altLang="en-US"/>
          </a:p>
        </p:txBody>
      </p:sp>
    </p:spTree>
    <p:extLst>
      <p:ext uri="{BB962C8B-B14F-4D97-AF65-F5344CB8AC3E}">
        <p14:creationId xmlns:p14="http://schemas.microsoft.com/office/powerpoint/2010/main" val="35421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ＥＲＰ受講は、学部生・大学院生のうち、所定の英語資格証明書の写しを申込時に提出できる方が対象です。</a:t>
            </a:r>
            <a:endParaRPr kumimoji="1" lang="en-US" altLang="ja-JP" dirty="0" smtClean="0"/>
          </a:p>
          <a:p>
            <a:r>
              <a:rPr kumimoji="1" lang="ja-JP" altLang="en-US" dirty="0" smtClean="0"/>
              <a:t>詳しい英語資格要件は次のスライドでご説明します。</a:t>
            </a:r>
            <a:endParaRPr kumimoji="1" lang="en-US" altLang="ja-JP" dirty="0" smtClean="0"/>
          </a:p>
          <a:p>
            <a:r>
              <a:rPr kumimoji="1" lang="ja-JP" altLang="en-US" dirty="0" smtClean="0"/>
              <a:t>少人数制クラスのため、定員を上回った場合は抽選があります。</a:t>
            </a:r>
            <a:endParaRPr kumimoji="1" lang="en-US" altLang="ja-JP" dirty="0" smtClean="0"/>
          </a:p>
          <a:p>
            <a:r>
              <a:rPr kumimoji="1" lang="ja-JP" altLang="en-US" dirty="0" smtClean="0"/>
              <a:t>授業料の追加はありませんが、テキストを購入いただく必要があります。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3</a:t>
            </a:fld>
            <a:endParaRPr lang="ja-JP" altLang="en-US"/>
          </a:p>
        </p:txBody>
      </p:sp>
    </p:spTree>
    <p:extLst>
      <p:ext uri="{BB962C8B-B14F-4D97-AF65-F5344CB8AC3E}">
        <p14:creationId xmlns:p14="http://schemas.microsoft.com/office/powerpoint/2010/main" val="148468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受講資格についてご説明します。</a:t>
            </a:r>
            <a:endParaRPr kumimoji="1" lang="en-US" altLang="ja-JP" dirty="0" smtClean="0"/>
          </a:p>
          <a:p>
            <a:r>
              <a:rPr kumimoji="1" lang="ja-JP" altLang="en-US" dirty="0" smtClean="0"/>
              <a:t>レベルは</a:t>
            </a:r>
            <a:r>
              <a:rPr kumimoji="1" lang="en-US" altLang="ja-JP" dirty="0" smtClean="0"/>
              <a:t>3</a:t>
            </a:r>
            <a:r>
              <a:rPr kumimoji="1" lang="ja-JP" altLang="en-US" dirty="0" err="1" smtClean="0"/>
              <a:t>つに</a:t>
            </a:r>
            <a:r>
              <a:rPr kumimoji="1" lang="ja-JP" altLang="en-US" dirty="0" smtClean="0"/>
              <a:t>分かれており、それぞれのレベル毎に要件が設定されています。</a:t>
            </a:r>
            <a:endParaRPr kumimoji="1" lang="en-US" altLang="ja-JP" dirty="0" smtClean="0"/>
          </a:p>
          <a:p>
            <a:r>
              <a:rPr kumimoji="1" lang="ja-JP" altLang="en-US" dirty="0" smtClean="0"/>
              <a:t>ご自身のスコアがあてはまるレベルの授業に申し込むことができます。</a:t>
            </a:r>
            <a:endParaRPr kumimoji="1" lang="en-US" altLang="ja-JP" dirty="0" smtClean="0"/>
          </a:p>
          <a:p>
            <a:r>
              <a:rPr kumimoji="1" lang="ja-JP" altLang="en-US" dirty="0" smtClean="0"/>
              <a:t>例えば、</a:t>
            </a:r>
            <a:r>
              <a:rPr kumimoji="1" lang="en-US" altLang="ja-JP" b="0" dirty="0" smtClean="0"/>
              <a:t>TOEFL </a:t>
            </a:r>
            <a:r>
              <a:rPr lang="en-US" altLang="ja-JP" sz="1200" b="0" kern="100" dirty="0" err="1" smtClean="0">
                <a:solidFill>
                  <a:srgbClr val="000000"/>
                </a:solidFill>
                <a:effectLst/>
                <a:latin typeface="+mn-ea"/>
                <a:ea typeface="+mn-ea"/>
                <a:cs typeface="Times New Roman" panose="02020603050405020304" pitchFamily="18" charset="0"/>
              </a:rPr>
              <a:t>iBT</a:t>
            </a:r>
            <a:r>
              <a:rPr lang="ja-JP" altLang="en-US" sz="1200" b="0" kern="100" dirty="0" smtClean="0">
                <a:solidFill>
                  <a:srgbClr val="000000"/>
                </a:solidFill>
                <a:effectLst/>
                <a:latin typeface="+mn-ea"/>
                <a:ea typeface="+mn-ea"/>
                <a:cs typeface="Times New Roman" panose="02020603050405020304" pitchFamily="18" charset="0"/>
              </a:rPr>
              <a:t>　</a:t>
            </a:r>
            <a:r>
              <a:rPr lang="en-US" altLang="ja-JP" sz="1200" b="0" kern="100" dirty="0" smtClean="0">
                <a:solidFill>
                  <a:srgbClr val="000000"/>
                </a:solidFill>
                <a:effectLst/>
                <a:latin typeface="+mn-ea"/>
                <a:ea typeface="+mn-ea"/>
                <a:cs typeface="Times New Roman" panose="02020603050405020304" pitchFamily="18" charset="0"/>
              </a:rPr>
              <a:t>52</a:t>
            </a:r>
            <a:r>
              <a:rPr lang="ja-JP" altLang="en-US" sz="1200" b="0" kern="100" dirty="0" smtClean="0">
                <a:solidFill>
                  <a:srgbClr val="000000"/>
                </a:solidFill>
                <a:effectLst/>
                <a:latin typeface="+mn-ea"/>
                <a:ea typeface="+mn-ea"/>
                <a:cs typeface="Times New Roman" panose="02020603050405020304" pitchFamily="18" charset="0"/>
              </a:rPr>
              <a:t>点の方は、</a:t>
            </a:r>
            <a:r>
              <a:rPr lang="en-US" altLang="ja-JP" sz="1200" b="0" kern="100" dirty="0" smtClean="0">
                <a:solidFill>
                  <a:srgbClr val="000000"/>
                </a:solidFill>
                <a:effectLst/>
                <a:latin typeface="+mn-ea"/>
                <a:ea typeface="+mn-ea"/>
                <a:cs typeface="Times New Roman" panose="02020603050405020304" pitchFamily="18" charset="0"/>
              </a:rPr>
              <a:t>CE2</a:t>
            </a:r>
            <a:r>
              <a:rPr lang="ja-JP" altLang="en-US" sz="1200" b="0" kern="100" dirty="0" smtClean="0">
                <a:solidFill>
                  <a:srgbClr val="000000"/>
                </a:solidFill>
                <a:effectLst/>
                <a:latin typeface="+mn-ea"/>
                <a:ea typeface="+mn-ea"/>
                <a:cs typeface="Times New Roman" panose="02020603050405020304" pitchFamily="18" charset="0"/>
              </a:rPr>
              <a:t>レベルの授業のみを受講することができます。</a:t>
            </a:r>
            <a:endParaRPr lang="en-US" altLang="ja-JP" sz="1200" b="0" kern="100" dirty="0" smtClean="0">
              <a:solidFill>
                <a:srgbClr val="000000"/>
              </a:solidFill>
              <a:effectLst/>
              <a:latin typeface="+mn-ea"/>
              <a:ea typeface="+mn-ea"/>
              <a:cs typeface="Times New Roman" panose="02020603050405020304" pitchFamily="18" charset="0"/>
            </a:endParaRPr>
          </a:p>
          <a:p>
            <a:r>
              <a:rPr lang="en-US" altLang="ja-JP" sz="1200" b="0" kern="100" dirty="0" smtClean="0">
                <a:solidFill>
                  <a:srgbClr val="000000"/>
                </a:solidFill>
                <a:effectLst/>
                <a:latin typeface="+mn-ea"/>
                <a:ea typeface="+mn-ea"/>
                <a:cs typeface="Times New Roman" panose="02020603050405020304" pitchFamily="18" charset="0"/>
              </a:rPr>
              <a:t>CE1</a:t>
            </a:r>
            <a:r>
              <a:rPr lang="ja-JP" altLang="en-US" sz="1200" b="0" kern="100" dirty="0" smtClean="0">
                <a:solidFill>
                  <a:srgbClr val="000000"/>
                </a:solidFill>
                <a:effectLst/>
                <a:latin typeface="+mn-ea"/>
                <a:ea typeface="+mn-ea"/>
                <a:cs typeface="Times New Roman" panose="02020603050405020304" pitchFamily="18" charset="0"/>
              </a:rPr>
              <a:t>の授業を受講することはできません。</a:t>
            </a:r>
            <a:endParaRPr lang="en-US" altLang="ja-JP" sz="1200" b="0" kern="100" dirty="0" smtClean="0">
              <a:solidFill>
                <a:srgbClr val="000000"/>
              </a:solidFill>
              <a:effectLst/>
              <a:latin typeface="+mn-ea"/>
              <a:ea typeface="+mn-ea"/>
              <a:cs typeface="Times New Roman" panose="02020603050405020304" pitchFamily="18" charset="0"/>
            </a:endParaRPr>
          </a:p>
          <a:p>
            <a:r>
              <a:rPr lang="ja-JP" altLang="en-US" sz="1200" b="0" kern="100" dirty="0" smtClean="0">
                <a:solidFill>
                  <a:srgbClr val="000000"/>
                </a:solidFill>
                <a:effectLst/>
                <a:latin typeface="+mn-ea"/>
                <a:ea typeface="+mn-ea"/>
                <a:cs typeface="Times New Roman" panose="02020603050405020304" pitchFamily="18" charset="0"/>
              </a:rPr>
              <a:t>また、</a:t>
            </a:r>
            <a:r>
              <a:rPr lang="en-US" altLang="ja-JP" sz="1200" b="0" kern="100" dirty="0" smtClean="0">
                <a:solidFill>
                  <a:srgbClr val="000000"/>
                </a:solidFill>
                <a:effectLst/>
                <a:latin typeface="+mn-ea"/>
                <a:ea typeface="+mn-ea"/>
                <a:cs typeface="Times New Roman" panose="02020603050405020304" pitchFamily="18" charset="0"/>
              </a:rPr>
              <a:t>CE1</a:t>
            </a:r>
            <a:r>
              <a:rPr lang="ja-JP" altLang="en-US" sz="1200" b="0" kern="100" dirty="0" smtClean="0">
                <a:solidFill>
                  <a:srgbClr val="000000"/>
                </a:solidFill>
                <a:effectLst/>
                <a:latin typeface="+mn-ea"/>
                <a:ea typeface="+mn-ea"/>
                <a:cs typeface="Times New Roman" panose="02020603050405020304" pitchFamily="18" charset="0"/>
              </a:rPr>
              <a:t>のスコアに満たない方は残念ながら受講の申込ができません。</a:t>
            </a:r>
            <a:endParaRPr lang="en-US" altLang="ja-JP" sz="1200" b="0" kern="100" dirty="0" smtClean="0">
              <a:solidFill>
                <a:srgbClr val="000000"/>
              </a:solidFill>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4</a:t>
            </a:fld>
            <a:endParaRPr lang="ja-JP" altLang="en-US"/>
          </a:p>
        </p:txBody>
      </p:sp>
    </p:spTree>
    <p:extLst>
      <p:ext uri="{BB962C8B-B14F-4D97-AF65-F5344CB8AC3E}">
        <p14:creationId xmlns:p14="http://schemas.microsoft.com/office/powerpoint/2010/main" val="149892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レベル毎に</a:t>
            </a:r>
            <a:r>
              <a:rPr kumimoji="1" lang="en-US" altLang="ja-JP" dirty="0" smtClean="0"/>
              <a:t>2</a:t>
            </a:r>
            <a:r>
              <a:rPr kumimoji="1" lang="ja-JP" altLang="en-US" dirty="0" smtClean="0"/>
              <a:t>種類の科目を用意しています。</a:t>
            </a:r>
            <a:endParaRPr kumimoji="1" lang="en-US" altLang="ja-JP" dirty="0" smtClean="0"/>
          </a:p>
          <a:p>
            <a:r>
              <a:rPr kumimoji="1" lang="ja-JP" altLang="en-US" dirty="0" smtClean="0"/>
              <a:t>ご自身のレベルで最大</a:t>
            </a:r>
            <a:r>
              <a:rPr kumimoji="1" lang="en-US" altLang="ja-JP" dirty="0" smtClean="0"/>
              <a:t>2</a:t>
            </a:r>
            <a:r>
              <a:rPr kumimoji="1" lang="ja-JP" altLang="en-US" dirty="0" smtClean="0"/>
              <a:t>科目受講することができますが、同じ科目を２コマ申込および受講することはできません。</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5</a:t>
            </a:fld>
            <a:endParaRPr lang="ja-JP" altLang="en-US"/>
          </a:p>
        </p:txBody>
      </p:sp>
    </p:spTree>
    <p:extLst>
      <p:ext uri="{BB962C8B-B14F-4D97-AF65-F5344CB8AC3E}">
        <p14:creationId xmlns:p14="http://schemas.microsoft.com/office/powerpoint/2010/main" val="315214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ＥＲＰの授業内容は学部の授業と同様、シラバスに掲載されています。</a:t>
            </a:r>
            <a:endParaRPr kumimoji="1" lang="en-US" altLang="ja-JP" dirty="0" smtClean="0"/>
          </a:p>
          <a:p>
            <a:r>
              <a:rPr kumimoji="1" lang="ja-JP" altLang="en-US" dirty="0" smtClean="0"/>
              <a:t>大学のホームページより、Ｗｅｂシラバスをご覧ください。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6</a:t>
            </a:fld>
            <a:endParaRPr lang="ja-JP" altLang="en-US"/>
          </a:p>
        </p:txBody>
      </p:sp>
    </p:spTree>
    <p:extLst>
      <p:ext uri="{BB962C8B-B14F-4D97-AF65-F5344CB8AC3E}">
        <p14:creationId xmlns:p14="http://schemas.microsoft.com/office/powerpoint/2010/main" val="154417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Web</a:t>
            </a:r>
            <a:r>
              <a:rPr kumimoji="1" lang="ja-JP" altLang="en-US" dirty="0" smtClean="0"/>
              <a:t>シラバス画面の右上、</a:t>
            </a:r>
            <a:r>
              <a:rPr kumimoji="1" lang="en-US" altLang="ja-JP" dirty="0" smtClean="0"/>
              <a:t>2020</a:t>
            </a:r>
            <a:r>
              <a:rPr kumimoji="1" lang="ja-JP" altLang="en-US" dirty="0" smtClean="0"/>
              <a:t>年度を選択してください。</a:t>
            </a:r>
            <a:endParaRPr kumimoji="1" lang="en-US" altLang="ja-JP" dirty="0" smtClean="0"/>
          </a:p>
          <a:p>
            <a:r>
              <a:rPr kumimoji="1" lang="ja-JP" altLang="en-US" dirty="0" smtClean="0"/>
              <a:t>また画面上の英語強化ﾌﾟﾛｸﾞﾗﾑ（ＥＲＰ）を選択し、各シラバスをご確認ください。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A2ED88-E3F7-451C-A4F4-00C102880FCE}" type="slidenum">
              <a:rPr lang="ja-JP" altLang="en-US" smtClean="0"/>
              <a:pPr>
                <a:defRPr/>
              </a:pPr>
              <a:t>7</a:t>
            </a:fld>
            <a:endParaRPr lang="ja-JP" altLang="en-US"/>
          </a:p>
        </p:txBody>
      </p:sp>
    </p:spTree>
    <p:extLst>
      <p:ext uri="{BB962C8B-B14F-4D97-AF65-F5344CB8AC3E}">
        <p14:creationId xmlns:p14="http://schemas.microsoft.com/office/powerpoint/2010/main" val="236435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6F4A59A4-5CFC-41D9-9F6E-7105FE07A05F}" type="slidenum">
              <a:rPr lang="ja-JP" altLang="en-US" smtClean="0"/>
              <a:pPr>
                <a:defRPr/>
              </a:pPr>
              <a:t>‹#›</a:t>
            </a:fld>
            <a:endParaRPr lang="ja-JP" altLang="en-US"/>
          </a:p>
        </p:txBody>
      </p:sp>
      <p:pic>
        <p:nvPicPr>
          <p:cNvPr id="7" name="Picture 2" descr="\\ad.as.hosei.ac.jp\HoseiFileServer\グローバル人材開発センター事務室(部)\02_グローバル人材開発課\00_グローバル・グローバル_共通\00_グローバル共通\067_ブランディングプロジェクト\14_写真\img\_DSC1146.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0510" r="33294"/>
          <a:stretch/>
        </p:blipFill>
        <p:spPr bwMode="auto">
          <a:xfrm>
            <a:off x="168387" y="1990725"/>
            <a:ext cx="2763651" cy="3962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2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9695161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10645354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152776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5150495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cxnSp>
        <p:nvCxnSpPr>
          <p:cNvPr id="5" name="直線コネクタ 4"/>
          <p:cNvCxnSpPr>
            <a:cxnSpLocks noChangeShapeType="1"/>
          </p:cNvCxnSpPr>
          <p:nvPr userDrawn="1"/>
        </p:nvCxnSpPr>
        <p:spPr bwMode="auto">
          <a:xfrm>
            <a:off x="412750" y="1293813"/>
            <a:ext cx="8274050" cy="1587"/>
          </a:xfrm>
          <a:prstGeom prst="line">
            <a:avLst/>
          </a:prstGeom>
          <a:noFill/>
          <a:ln w="25400">
            <a:solidFill>
              <a:srgbClr val="595959"/>
            </a:solidFill>
            <a:round/>
            <a:headEnd/>
            <a:tailEnd/>
          </a:ln>
          <a:effectLst>
            <a:outerShdw dist="20000" dir="5400000" rotWithShape="0">
              <a:srgbClr val="808080">
                <a:alpha val="37999"/>
              </a:srgbClr>
            </a:outerShdw>
          </a:effectLst>
        </p:spPr>
      </p:cxnSp>
      <p:sp>
        <p:nvSpPr>
          <p:cNvPr id="2" name="タイトル 1"/>
          <p:cNvSpPr>
            <a:spLocks noGrp="1"/>
          </p:cNvSpPr>
          <p:nvPr>
            <p:ph type="title"/>
          </p:nvPr>
        </p:nvSpPr>
        <p:spPr>
          <a:xfrm>
            <a:off x="457200" y="274638"/>
            <a:ext cx="8229600" cy="563562"/>
          </a:xfrm>
        </p:spPr>
        <p:txBody>
          <a:bodyPr>
            <a:noAutofit/>
          </a:bodyPr>
          <a:lstStyle>
            <a:lvl1pPr algn="l">
              <a:defRPr sz="2600">
                <a:solidFill>
                  <a:srgbClr val="000090"/>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600200"/>
            <a:ext cx="8229600" cy="4740275"/>
          </a:xfrm>
        </p:spPr>
        <p:txBody>
          <a:bodyPr/>
          <a:lstStyle>
            <a:lvl1pPr>
              <a:buClr>
                <a:schemeClr val="tx2">
                  <a:lumMod val="60000"/>
                  <a:lumOff val="40000"/>
                </a:schemeClr>
              </a:buClr>
              <a:defRPr sz="2600">
                <a:solidFill>
                  <a:srgbClr val="000090"/>
                </a:solidFill>
              </a:defRPr>
            </a:lvl1pPr>
            <a:lvl2pPr>
              <a:buClr>
                <a:schemeClr val="tx2">
                  <a:lumMod val="60000"/>
                  <a:lumOff val="40000"/>
                </a:schemeClr>
              </a:buClr>
              <a:defRPr sz="2400">
                <a:solidFill>
                  <a:srgbClr val="000090"/>
                </a:solidFill>
              </a:defRPr>
            </a:lvl2pPr>
            <a:lvl3pPr>
              <a:buClr>
                <a:schemeClr val="tx2">
                  <a:lumMod val="60000"/>
                  <a:lumOff val="40000"/>
                </a:schemeClr>
              </a:buClr>
              <a:buFont typeface="Wingdings" charset="2"/>
              <a:buChar char="ü"/>
              <a:defRPr sz="2000">
                <a:solidFill>
                  <a:srgbClr val="000090"/>
                </a:solidFill>
              </a:defRPr>
            </a:lvl3pPr>
            <a:lvl4pPr>
              <a:buClr>
                <a:schemeClr val="tx2">
                  <a:lumMod val="60000"/>
                  <a:lumOff val="40000"/>
                </a:schemeClr>
              </a:buClr>
              <a:defRPr sz="1800">
                <a:solidFill>
                  <a:srgbClr val="000090"/>
                </a:solidFill>
              </a:defRPr>
            </a:lvl4pPr>
            <a:lvl5pPr>
              <a:buClr>
                <a:schemeClr val="tx2">
                  <a:lumMod val="60000"/>
                  <a:lumOff val="40000"/>
                </a:schemeClr>
              </a:buClr>
              <a:defRPr sz="1800">
                <a:solidFill>
                  <a:srgbClr val="000090"/>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テキスト プレースホルダ 2"/>
          <p:cNvSpPr>
            <a:spLocks noGrp="1"/>
          </p:cNvSpPr>
          <p:nvPr>
            <p:ph type="body" idx="11"/>
          </p:nvPr>
        </p:nvSpPr>
        <p:spPr>
          <a:xfrm>
            <a:off x="457200" y="960438"/>
            <a:ext cx="8229600" cy="333375"/>
          </a:xfrm>
        </p:spPr>
        <p:txBody>
          <a:bodyPr anchor="b"/>
          <a:lstStyle>
            <a:lvl1pPr marL="0" indent="0">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スライド番号プレースホルダ 5"/>
          <p:cNvSpPr>
            <a:spLocks noGrp="1"/>
          </p:cNvSpPr>
          <p:nvPr>
            <p:ph type="sldNum" sz="quarter" idx="12"/>
          </p:nvPr>
        </p:nvSpPr>
        <p:spPr/>
        <p:txBody>
          <a:bodyPr/>
          <a:lstStyle>
            <a:lvl1pPr>
              <a:defRPr smtClean="0"/>
            </a:lvl1pPr>
          </a:lstStyle>
          <a:p>
            <a:pPr>
              <a:defRPr/>
            </a:pPr>
            <a:fld id="{41231846-069B-4C1D-B570-7BAB42836DC8}" type="slidenum">
              <a:rPr lang="ja-JP" altLang="en-US"/>
              <a:pPr>
                <a:defRPr/>
              </a:pPr>
              <a:t>‹#›</a:t>
            </a:fld>
            <a:endParaRPr lang="ja-JP" altLang="en-US"/>
          </a:p>
        </p:txBody>
      </p:sp>
    </p:spTree>
    <p:extLst>
      <p:ext uri="{BB962C8B-B14F-4D97-AF65-F5344CB8AC3E}">
        <p14:creationId xmlns:p14="http://schemas.microsoft.com/office/powerpoint/2010/main" val="11006826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7A467F-B677-4B27-ADD6-E81974499A92}" type="datetime1">
              <a:rPr kumimoji="1" lang="ja-JP" altLang="en-US" smtClean="0"/>
              <a:t>2020/9/2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876256" y="6376243"/>
            <a:ext cx="2133600" cy="365125"/>
          </a:xfrm>
        </p:spPr>
        <p:txBody>
          <a:bodyPr/>
          <a:lstStyle>
            <a:lvl1pPr>
              <a:defRPr sz="1600">
                <a:solidFill>
                  <a:schemeClr val="tx1"/>
                </a:solidFill>
              </a:defRPr>
            </a:lvl1pPr>
          </a:lstStyle>
          <a:p>
            <a:fld id="{5A0969C2-83B5-4218-B52C-4428C4D668EC}" type="slidenum">
              <a:rPr lang="ja-JP" altLang="en-US" smtClean="0"/>
              <a:pPr/>
              <a:t>‹#›</a:t>
            </a:fld>
            <a:endParaRPr lang="ja-JP" altLang="en-US" dirty="0"/>
          </a:p>
        </p:txBody>
      </p:sp>
      <p:sp>
        <p:nvSpPr>
          <p:cNvPr id="8" name="テキスト ボックス 7"/>
          <p:cNvSpPr txBox="1"/>
          <p:nvPr userDrawn="1"/>
        </p:nvSpPr>
        <p:spPr>
          <a:xfrm>
            <a:off x="926267" y="6260921"/>
            <a:ext cx="1688283" cy="369332"/>
          </a:xfrm>
          <a:prstGeom prst="rect">
            <a:avLst/>
          </a:prstGeom>
          <a:noFill/>
        </p:spPr>
        <p:txBody>
          <a:bodyPr wrap="none" rtlCol="0">
            <a:spAutoFit/>
          </a:bodyPr>
          <a:lstStyle/>
          <a:p>
            <a:r>
              <a:rPr kumimoji="1" lang="en-US" altLang="ja-JP" baseline="0" dirty="0" smtClean="0">
                <a:solidFill>
                  <a:schemeClr val="tx1">
                    <a:lumMod val="75000"/>
                    <a:lumOff val="25000"/>
                  </a:schemeClr>
                </a:solidFill>
                <a:latin typeface="Impact" panose="020B0806030902050204" pitchFamily="34" charset="0"/>
              </a:rPr>
              <a:t>Go Global </a:t>
            </a:r>
            <a:r>
              <a:rPr kumimoji="1" lang="en-US" altLang="ja-JP" baseline="0" dirty="0" err="1" smtClean="0">
                <a:solidFill>
                  <a:schemeClr val="tx1">
                    <a:lumMod val="75000"/>
                    <a:lumOff val="25000"/>
                  </a:schemeClr>
                </a:solidFill>
                <a:latin typeface="Impact" panose="020B0806030902050204" pitchFamily="34" charset="0"/>
              </a:rPr>
              <a:t>Hosei</a:t>
            </a:r>
            <a:endParaRPr kumimoji="1" lang="ja-JP" altLang="en-US" baseline="0" dirty="0">
              <a:solidFill>
                <a:schemeClr val="tx1">
                  <a:lumMod val="75000"/>
                  <a:lumOff val="25000"/>
                </a:schemeClr>
              </a:solidFill>
              <a:latin typeface="Impact" panose="020B0806030902050204" pitchFamily="34" charset="0"/>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64441" y="6093296"/>
            <a:ext cx="761826" cy="61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5887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E28D29-1ECB-41DF-951B-2A23F95AD026}"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1743161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15395002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100FDAB6-66E7-4F53-AD26-8823D241C4C1}" type="slidenum">
              <a:rPr lang="ja-JP" altLang="en-US" smtClean="0"/>
              <a:pPr>
                <a:defRPr/>
              </a:pPr>
              <a:t>‹#›</a:t>
            </a:fld>
            <a:endParaRPr lang="ja-JP" altLang="en-US"/>
          </a:p>
        </p:txBody>
      </p:sp>
    </p:spTree>
    <p:extLst>
      <p:ext uri="{BB962C8B-B14F-4D97-AF65-F5344CB8AC3E}">
        <p14:creationId xmlns:p14="http://schemas.microsoft.com/office/powerpoint/2010/main" val="52118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6AB4D35D-7483-4C97-801E-6D4BFDAE8FDE}" type="slidenum">
              <a:rPr lang="ja-JP" altLang="en-US" smtClean="0"/>
              <a:pPr>
                <a:defRPr/>
              </a:pPr>
              <a:t>‹#›</a:t>
            </a:fld>
            <a:endParaRPr lang="ja-JP" altLang="en-US"/>
          </a:p>
        </p:txBody>
      </p:sp>
    </p:spTree>
    <p:extLst>
      <p:ext uri="{BB962C8B-B14F-4D97-AF65-F5344CB8AC3E}">
        <p14:creationId xmlns:p14="http://schemas.microsoft.com/office/powerpoint/2010/main" val="22101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0EB793AB-BE06-430F-9C4E-7D892311A1CA}" type="slidenum">
              <a:rPr lang="ja-JP" altLang="en-US" smtClean="0"/>
              <a:pPr>
                <a:defRPr/>
              </a:pPr>
              <a:t>‹#›</a:t>
            </a:fld>
            <a:endParaRPr lang="ja-JP" altLang="en-US"/>
          </a:p>
        </p:txBody>
      </p:sp>
    </p:spTree>
    <p:extLst>
      <p:ext uri="{BB962C8B-B14F-4D97-AF65-F5344CB8AC3E}">
        <p14:creationId xmlns:p14="http://schemas.microsoft.com/office/powerpoint/2010/main" val="46725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F81D7EBC-1D7A-4CB6-A6DC-F06B3E210253}" type="slidenum">
              <a:rPr lang="ja-JP" altLang="en-US" smtClean="0"/>
              <a:pPr>
                <a:defRPr/>
              </a:pPr>
              <a:t>‹#›</a:t>
            </a:fld>
            <a:endParaRPr lang="ja-JP" altLang="en-US"/>
          </a:p>
        </p:txBody>
      </p:sp>
    </p:spTree>
    <p:extLst>
      <p:ext uri="{BB962C8B-B14F-4D97-AF65-F5344CB8AC3E}">
        <p14:creationId xmlns:p14="http://schemas.microsoft.com/office/powerpoint/2010/main" val="266302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DFF08F-DC6B-4601-B491-B0F83F6DD2DA}" type="datetimeFigureOut">
              <a:rPr lang="en-US" smtClean="0"/>
              <a:pPr/>
              <a:t>9/2/2020</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27224960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DFF08F-DC6B-4601-B491-B0F83F6DD2DA}" type="datetimeFigureOut">
              <a:rPr lang="en-US" smtClean="0"/>
              <a:t>9/2/2020</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pPr>
              <a:defRPr/>
            </a:pPr>
            <a:fld id="{1CB9540A-4EFA-4646-8AF6-6F06B560D62B}" type="slidenum">
              <a:rPr lang="ja-JP" altLang="en-US" smtClean="0"/>
              <a:pPr>
                <a:defRPr/>
              </a:pPr>
              <a:t>‹#›</a:t>
            </a:fld>
            <a:endParaRPr lang="ja-JP" altLang="en-US"/>
          </a:p>
        </p:txBody>
      </p:sp>
    </p:spTree>
    <p:extLst>
      <p:ext uri="{BB962C8B-B14F-4D97-AF65-F5344CB8AC3E}">
        <p14:creationId xmlns:p14="http://schemas.microsoft.com/office/powerpoint/2010/main" val="35457512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9/2/2020</a:t>
            </a:fld>
            <a:endParaRPr 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CB9540A-4EFA-4646-8AF6-6F06B560D62B}" type="slidenum">
              <a:rPr lang="ja-JP" altLang="en-US" smtClean="0"/>
              <a:pPr>
                <a:defRPr/>
              </a:pPr>
              <a:t>‹#›</a:t>
            </a:fld>
            <a:endParaRPr lang="ja-JP" altLang="en-US"/>
          </a:p>
        </p:txBody>
      </p:sp>
      <p:pic>
        <p:nvPicPr>
          <p:cNvPr id="7" name="Picture 7" descr="LINE-HOSEI"/>
          <p:cNvPicPr>
            <a:picLocks noChangeAspect="1" noChangeArrowheads="1"/>
          </p:cNvPicPr>
          <p:nvPr userDrawn="1"/>
        </p:nvPicPr>
        <p:blipFill>
          <a:blip r:embed="rId17"/>
          <a:srcRect/>
          <a:stretch>
            <a:fillRect/>
          </a:stretch>
        </p:blipFill>
        <p:spPr bwMode="auto">
          <a:xfrm>
            <a:off x="0" y="6643688"/>
            <a:ext cx="9144000" cy="215900"/>
          </a:xfrm>
          <a:prstGeom prst="rect">
            <a:avLst/>
          </a:prstGeom>
          <a:noFill/>
          <a:ln w="9525">
            <a:noFill/>
            <a:miter lim="800000"/>
            <a:headEnd/>
            <a:tailEnd/>
          </a:ln>
        </p:spPr>
      </p:pic>
      <p:pic>
        <p:nvPicPr>
          <p:cNvPr id="8" name="Picture 2" descr="\\ad.as.hosei.ac.jp\HoseiFileServer\グローバル人材開発センター事務室(部)\02_グローバル人材開発課\00_グローバル・グローバル_共通\00_グローバル共通\067_ブランディングプロジェクト\16_ブランドマーク\ブランドマーク＋法政大学＋HOSEI University.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10474" y="82296"/>
            <a:ext cx="1460373" cy="38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40628"/>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9" r:id="rId13"/>
    <p:sldLayoutId id="2147484241" r:id="rId14"/>
    <p:sldLayoutId id="2147484248" r:id="rId1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syllabus.hosei.ac.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81D7EBC-1D7A-4CB6-A6DC-F06B3E210253}" type="slidenum">
              <a:rPr lang="ja-JP" altLang="en-US" smtClean="0"/>
              <a:pPr>
                <a:defRPr/>
              </a:pPr>
              <a:t>1</a:t>
            </a:fld>
            <a:endParaRPr lang="ja-JP" altLang="en-US"/>
          </a:p>
        </p:txBody>
      </p:sp>
      <p:sp>
        <p:nvSpPr>
          <p:cNvPr id="3" name="タイトル 1"/>
          <p:cNvSpPr txBox="1">
            <a:spLocks/>
          </p:cNvSpPr>
          <p:nvPr/>
        </p:nvSpPr>
        <p:spPr>
          <a:xfrm>
            <a:off x="1" y="1851038"/>
            <a:ext cx="9144000" cy="247817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fontAlgn="auto">
              <a:lnSpc>
                <a:spcPct val="150000"/>
              </a:lnSpc>
              <a:spcAft>
                <a:spcPts val="0"/>
              </a:spcAft>
            </a:pPr>
            <a:r>
              <a:rPr lang="en-US" altLang="ja-JP" sz="48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ERP </a:t>
            </a:r>
            <a:r>
              <a:rPr lang="ja-JP" altLang="en-US" sz="48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英語強化プログラム</a:t>
            </a:r>
            <a:r>
              <a:rPr lang="en-US" altLang="ja-JP" sz="48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
            </a:r>
            <a:br>
              <a:rPr lang="en-US" altLang="ja-JP" sz="48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br>
            <a:r>
              <a:rPr lang="en-US" altLang="ja-JP" sz="48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a:t>
            </a:r>
            <a:r>
              <a:rPr lang="ja-JP" altLang="en-US" sz="48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ＥＲＰとは？</a:t>
            </a:r>
            <a:r>
              <a:rPr lang="en-US" altLang="ja-JP" sz="4800" b="1" dirty="0" smtClean="0">
                <a:solidFill>
                  <a:schemeClr val="tx2"/>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Arial" charset="0"/>
              </a:rPr>
              <a:t>】</a:t>
            </a:r>
            <a:endParaRPr lang="ja-JP" altLang="en-US" sz="48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 y="918685"/>
            <a:ext cx="9143999" cy="599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solidFill>
                  <a:schemeClr val="tx2"/>
                </a:solidFill>
                <a:latin typeface="+mj-ea"/>
                <a:ea typeface="+mj-ea"/>
              </a:rPr>
              <a:t>2020</a:t>
            </a:r>
            <a:r>
              <a:rPr kumimoji="1" lang="ja-JP" altLang="en-US" sz="3200" b="1" dirty="0" smtClean="0">
                <a:solidFill>
                  <a:schemeClr val="tx2"/>
                </a:solidFill>
                <a:latin typeface="+mj-ea"/>
                <a:ea typeface="+mj-ea"/>
              </a:rPr>
              <a:t>年度　</a:t>
            </a:r>
            <a:r>
              <a:rPr kumimoji="1" lang="ja-JP" altLang="en-US" sz="3200" b="1" dirty="0" smtClean="0">
                <a:solidFill>
                  <a:schemeClr val="tx2"/>
                </a:solidFill>
                <a:latin typeface="+mj-ea"/>
                <a:ea typeface="+mj-ea"/>
              </a:rPr>
              <a:t>秋学期</a:t>
            </a:r>
            <a:endParaRPr kumimoji="1" lang="ja-JP" altLang="en-US" sz="3200" b="1" dirty="0">
              <a:solidFill>
                <a:schemeClr val="tx2"/>
              </a:solidFill>
              <a:latin typeface="+mj-ea"/>
              <a:ea typeface="+mj-ea"/>
            </a:endParaRPr>
          </a:p>
        </p:txBody>
      </p:sp>
      <p:sp>
        <p:nvSpPr>
          <p:cNvPr id="5" name="サブタイトル 4"/>
          <p:cNvSpPr txBox="1">
            <a:spLocks/>
          </p:cNvSpPr>
          <p:nvPr/>
        </p:nvSpPr>
        <p:spPr>
          <a:xfrm>
            <a:off x="139848" y="5041284"/>
            <a:ext cx="9143999" cy="7016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ja-JP" altLang="en-US" sz="2800" b="1" dirty="0" smtClean="0">
                <a:solidFill>
                  <a:schemeClr val="tx2"/>
                </a:solidFill>
                <a:latin typeface="+mn-ea"/>
              </a:rPr>
              <a:t>グローバル教育センター</a:t>
            </a:r>
            <a:endParaRPr lang="ja-JP" altLang="en-US" sz="2800" b="1" dirty="0">
              <a:solidFill>
                <a:schemeClr val="tx2"/>
              </a:solidFill>
              <a:latin typeface="+mn-ea"/>
            </a:endParaRPr>
          </a:p>
        </p:txBody>
      </p:sp>
    </p:spTree>
    <p:extLst>
      <p:ext uri="{BB962C8B-B14F-4D97-AF65-F5344CB8AC3E}">
        <p14:creationId xmlns:p14="http://schemas.microsoft.com/office/powerpoint/2010/main" val="253217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64457"/>
            <a:ext cx="8229600" cy="655524"/>
          </a:xfrm>
        </p:spPr>
        <p:txBody>
          <a:bodyPr/>
          <a:lstStyle/>
          <a:p>
            <a:pPr fontAlgn="auto">
              <a:spcAft>
                <a:spcPts val="0"/>
              </a:spcAft>
            </a:pPr>
            <a:r>
              <a:rPr lang="en-US" altLang="ja-JP" sz="4400" b="1" dirty="0">
                <a:solidFill>
                  <a:schemeClr val="tx2"/>
                </a:solidFill>
                <a:latin typeface="+mj-ea"/>
              </a:rPr>
              <a:t>ERP</a:t>
            </a:r>
            <a:r>
              <a:rPr lang="ja-JP" altLang="en-US" sz="4400" b="1" dirty="0">
                <a:solidFill>
                  <a:schemeClr val="tx2"/>
                </a:solidFill>
                <a:latin typeface="+mj-ea"/>
              </a:rPr>
              <a:t>授業の特徴</a:t>
            </a:r>
            <a:endParaRPr lang="en-US" altLang="ja-JP" sz="4400" b="1" dirty="0"/>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2</a:t>
            </a:fld>
            <a:endParaRPr lang="ja-JP" altLang="en-US" dirty="0"/>
          </a:p>
        </p:txBody>
      </p:sp>
      <p:sp>
        <p:nvSpPr>
          <p:cNvPr id="10" name="テキスト ボックス 9"/>
          <p:cNvSpPr txBox="1"/>
          <p:nvPr/>
        </p:nvSpPr>
        <p:spPr>
          <a:xfrm>
            <a:off x="242074" y="1370354"/>
            <a:ext cx="6433749" cy="5078313"/>
          </a:xfrm>
          <a:prstGeom prst="rect">
            <a:avLst/>
          </a:prstGeom>
          <a:noFill/>
        </p:spPr>
        <p:txBody>
          <a:bodyPr wrap="none" rtlCol="0">
            <a:spAutoFit/>
          </a:bodyPr>
          <a:lstStyle/>
          <a:p>
            <a:pPr marL="342900" indent="-342900">
              <a:buClr>
                <a:srgbClr val="FF6600"/>
              </a:buClr>
              <a:buFont typeface="Wingdings" panose="05000000000000000000" pitchFamily="2" charset="2"/>
              <a:buChar char="ü"/>
            </a:pPr>
            <a:r>
              <a:rPr lang="ja-JP" altLang="en-US" sz="2800" dirty="0" smtClean="0">
                <a:latin typeface="HGP創英角ｺﾞｼｯｸUB" panose="020B0900000000000000" pitchFamily="50" charset="-128"/>
                <a:ea typeface="HGP創英角ｺﾞｼｯｸUB" panose="020B0900000000000000" pitchFamily="50" charset="-128"/>
              </a:rPr>
              <a:t>英語力</a:t>
            </a:r>
            <a:r>
              <a:rPr lang="ja-JP" altLang="en-US" sz="2800" dirty="0">
                <a:latin typeface="HGP創英角ｺﾞｼｯｸUB" panose="020B0900000000000000" pitchFamily="50" charset="-128"/>
                <a:ea typeface="HGP創英角ｺﾞｼｯｸUB" panose="020B0900000000000000" pitchFamily="50" charset="-128"/>
              </a:rPr>
              <a:t>の総合的な底上げ</a:t>
            </a:r>
          </a:p>
          <a:p>
            <a:r>
              <a:rPr lang="ja-JP" altLang="en-US" sz="2000" dirty="0" smtClean="0"/>
              <a:t>　　</a:t>
            </a:r>
            <a:r>
              <a:rPr lang="ja-JP" altLang="en-US" sz="2000" dirty="0" smtClean="0">
                <a:latin typeface="+mn-lt"/>
              </a:rPr>
              <a:t>　</a:t>
            </a:r>
            <a:r>
              <a:rPr lang="en-US" altLang="ja-JP" sz="2000" dirty="0" smtClean="0">
                <a:latin typeface="+mn-lt"/>
              </a:rPr>
              <a:t>listening</a:t>
            </a:r>
            <a:r>
              <a:rPr lang="ja-JP" altLang="en-US" sz="2000" dirty="0" err="1">
                <a:latin typeface="+mn-lt"/>
              </a:rPr>
              <a:t>、</a:t>
            </a:r>
            <a:r>
              <a:rPr lang="en-US" altLang="ja-JP" sz="2000" dirty="0">
                <a:latin typeface="+mn-lt"/>
              </a:rPr>
              <a:t>speaking</a:t>
            </a:r>
            <a:r>
              <a:rPr lang="ja-JP" altLang="en-US" sz="2000" dirty="0" err="1">
                <a:latin typeface="+mn-lt"/>
              </a:rPr>
              <a:t>、</a:t>
            </a:r>
            <a:r>
              <a:rPr lang="en-US" altLang="ja-JP" sz="2000" dirty="0">
                <a:latin typeface="+mn-lt"/>
              </a:rPr>
              <a:t>reading</a:t>
            </a:r>
            <a:r>
              <a:rPr lang="ja-JP" altLang="en-US" sz="2000" dirty="0" err="1">
                <a:latin typeface="+mn-lt"/>
              </a:rPr>
              <a:t>、</a:t>
            </a:r>
            <a:r>
              <a:rPr lang="en-US" altLang="ja-JP" sz="2000" dirty="0">
                <a:latin typeface="+mn-lt"/>
              </a:rPr>
              <a:t>writing</a:t>
            </a:r>
            <a:r>
              <a:rPr lang="ja-JP" altLang="en-US" sz="2000" dirty="0"/>
              <a:t>の</a:t>
            </a:r>
            <a:r>
              <a:rPr lang="en-US" altLang="ja-JP" sz="2000" dirty="0">
                <a:latin typeface="+mn-lt"/>
              </a:rPr>
              <a:t>4</a:t>
            </a:r>
            <a:r>
              <a:rPr lang="ja-JP" altLang="en-US" sz="2000" dirty="0" err="1"/>
              <a:t>つの</a:t>
            </a:r>
            <a:r>
              <a:rPr lang="ja-JP" altLang="en-US" sz="2000" dirty="0"/>
              <a:t>技能</a:t>
            </a:r>
            <a:r>
              <a:rPr lang="ja-JP" altLang="en-US" sz="2000" dirty="0" smtClean="0"/>
              <a:t>統合</a:t>
            </a:r>
            <a:endParaRPr lang="en-US" altLang="ja-JP" sz="2000" dirty="0" smtClean="0"/>
          </a:p>
          <a:p>
            <a:endParaRPr lang="ja-JP" altLang="en-US" sz="1600" dirty="0"/>
          </a:p>
          <a:p>
            <a:pPr marL="342900" indent="-342900">
              <a:buClr>
                <a:srgbClr val="FF6600"/>
              </a:buClr>
              <a:buFont typeface="Wingdings" panose="05000000000000000000" pitchFamily="2" charset="2"/>
              <a:buChar char="ü"/>
            </a:pPr>
            <a:r>
              <a:rPr lang="ja-JP" altLang="en-US" sz="2800" dirty="0">
                <a:latin typeface="HGP創英角ｺﾞｼｯｸUB" panose="020B0900000000000000" pitchFamily="50" charset="-128"/>
                <a:ea typeface="HGP創英角ｺﾞｼｯｸUB" panose="020B0900000000000000" pitchFamily="50" charset="-128"/>
              </a:rPr>
              <a:t>留学準備・留学後のフォローアップ</a:t>
            </a:r>
          </a:p>
          <a:p>
            <a:r>
              <a:rPr lang="ja-JP" altLang="en-US" sz="2000" dirty="0" smtClean="0"/>
              <a:t>　　　実用的</a:t>
            </a:r>
            <a:r>
              <a:rPr lang="ja-JP" altLang="en-US" sz="2000" dirty="0"/>
              <a:t>な</a:t>
            </a:r>
            <a:r>
              <a:rPr lang="ja-JP" altLang="en-US" sz="2000" dirty="0" smtClean="0"/>
              <a:t>英語教育　</a:t>
            </a:r>
            <a:endParaRPr lang="en-US" altLang="ja-JP" sz="2000" dirty="0" smtClean="0"/>
          </a:p>
          <a:p>
            <a:r>
              <a:rPr lang="ja-JP" altLang="en-US" sz="2000" dirty="0"/>
              <a:t>　</a:t>
            </a:r>
            <a:r>
              <a:rPr lang="ja-JP" altLang="en-US" sz="2000" dirty="0" smtClean="0"/>
              <a:t>　　留学前</a:t>
            </a:r>
            <a:r>
              <a:rPr lang="ja-JP" altLang="en-US" sz="2000" dirty="0"/>
              <a:t>の準備や留学後の英語力</a:t>
            </a:r>
            <a:r>
              <a:rPr lang="ja-JP" altLang="en-US" sz="2000" dirty="0" smtClean="0"/>
              <a:t>維持</a:t>
            </a:r>
            <a:endParaRPr lang="ja-JP" altLang="en-US" sz="2000" dirty="0"/>
          </a:p>
          <a:p>
            <a:endParaRPr lang="ja-JP" altLang="en-US" sz="1600" dirty="0"/>
          </a:p>
          <a:p>
            <a:pPr marL="342900" indent="-342900">
              <a:buClr>
                <a:srgbClr val="FF6600"/>
              </a:buClr>
              <a:buFont typeface="Wingdings" panose="05000000000000000000" pitchFamily="2" charset="2"/>
              <a:buChar char="ü"/>
            </a:pPr>
            <a:r>
              <a:rPr lang="ja-JP" altLang="en-US" sz="2800" dirty="0" smtClean="0">
                <a:latin typeface="HGP創英角ｺﾞｼｯｸUB" panose="020B0900000000000000" pitchFamily="50" charset="-128"/>
                <a:ea typeface="HGP創英角ｺﾞｼｯｸUB" panose="020B0900000000000000" pitchFamily="50" charset="-128"/>
              </a:rPr>
              <a:t>授業言語は英語</a:t>
            </a:r>
            <a:r>
              <a:rPr lang="ja-JP" altLang="en-US" sz="2000" dirty="0" smtClean="0"/>
              <a:t>　　　</a:t>
            </a:r>
            <a:endParaRPr lang="en-US" altLang="ja-JP" sz="2000" dirty="0" smtClean="0"/>
          </a:p>
          <a:p>
            <a:pPr>
              <a:buClr>
                <a:srgbClr val="FF6600"/>
              </a:buClr>
            </a:pPr>
            <a:r>
              <a:rPr lang="ja-JP" altLang="en-US" sz="2000" dirty="0"/>
              <a:t>　</a:t>
            </a:r>
            <a:r>
              <a:rPr lang="ja-JP" altLang="en-US" sz="2000" dirty="0" smtClean="0"/>
              <a:t>　　ネイティブスピーカー講師</a:t>
            </a:r>
            <a:r>
              <a:rPr lang="ja-JP" altLang="en-US" sz="2000" dirty="0"/>
              <a:t>が</a:t>
            </a:r>
            <a:r>
              <a:rPr lang="ja-JP" altLang="en-US" sz="2000" dirty="0" smtClean="0"/>
              <a:t>担当</a:t>
            </a:r>
            <a:endParaRPr lang="ja-JP" altLang="en-US" sz="2000" dirty="0"/>
          </a:p>
          <a:p>
            <a:endParaRPr lang="ja-JP" altLang="en-US" sz="1600" dirty="0"/>
          </a:p>
          <a:p>
            <a:pPr marL="342900" indent="-342900">
              <a:buClr>
                <a:srgbClr val="FF6600"/>
              </a:buClr>
              <a:buFont typeface="Wingdings" panose="05000000000000000000" pitchFamily="2" charset="2"/>
              <a:buChar char="ü"/>
            </a:pPr>
            <a:r>
              <a:rPr lang="ja-JP" altLang="en-US" sz="2800" dirty="0">
                <a:latin typeface="HGP創英角ｺﾞｼｯｸUB" panose="020B0900000000000000" pitchFamily="50" charset="-128"/>
                <a:ea typeface="HGP創英角ｺﾞｼｯｸUB" panose="020B0900000000000000" pitchFamily="50" charset="-128"/>
              </a:rPr>
              <a:t>少人数授業</a:t>
            </a:r>
          </a:p>
          <a:p>
            <a:r>
              <a:rPr lang="ja-JP" altLang="en-US" sz="2000" dirty="0" smtClean="0"/>
              <a:t>　　</a:t>
            </a:r>
            <a:r>
              <a:rPr lang="ja-JP" altLang="en-US" sz="2000" dirty="0" smtClean="0">
                <a:latin typeface="+mn-lt"/>
              </a:rPr>
              <a:t>　</a:t>
            </a:r>
            <a:r>
              <a:rPr lang="en-US" altLang="ja-JP" sz="2000" dirty="0" smtClean="0">
                <a:latin typeface="+mn-lt"/>
              </a:rPr>
              <a:t>1</a:t>
            </a:r>
            <a:r>
              <a:rPr lang="ja-JP" altLang="en-US" sz="2000" dirty="0">
                <a:latin typeface="+mn-lt"/>
              </a:rPr>
              <a:t>クラス</a:t>
            </a:r>
            <a:r>
              <a:rPr lang="en-US" altLang="ja-JP" sz="2000" dirty="0" smtClean="0">
                <a:latin typeface="+mn-lt"/>
              </a:rPr>
              <a:t>15</a:t>
            </a:r>
            <a:r>
              <a:rPr lang="ja-JP" altLang="en-US" sz="2000" dirty="0" smtClean="0">
                <a:latin typeface="+mn-lt"/>
              </a:rPr>
              <a:t>名</a:t>
            </a:r>
            <a:r>
              <a:rPr lang="ja-JP" altLang="en-US" sz="2000" dirty="0" smtClean="0"/>
              <a:t>程度</a:t>
            </a:r>
            <a:endParaRPr lang="ja-JP" altLang="en-US" sz="2000" dirty="0"/>
          </a:p>
          <a:p>
            <a:endParaRPr lang="ja-JP" altLang="en-US" sz="1600" dirty="0"/>
          </a:p>
          <a:p>
            <a:pPr marL="342900" indent="-342900">
              <a:buClr>
                <a:srgbClr val="FF6600"/>
              </a:buClr>
              <a:buFont typeface="Wingdings" panose="05000000000000000000" pitchFamily="2" charset="2"/>
              <a:buChar char="ü"/>
            </a:pPr>
            <a:r>
              <a:rPr lang="ja-JP" altLang="en-US" sz="2800" dirty="0">
                <a:latin typeface="HGP創英角ｺﾞｼｯｸUB" panose="020B0900000000000000" pitchFamily="50" charset="-128"/>
                <a:ea typeface="HGP創英角ｺﾞｼｯｸUB" panose="020B0900000000000000" pitchFamily="50" charset="-128"/>
              </a:rPr>
              <a:t>対象</a:t>
            </a:r>
            <a:r>
              <a:rPr lang="ja-JP" altLang="en-US" sz="2800" dirty="0" smtClean="0">
                <a:latin typeface="HGP創英角ｺﾞｼｯｸUB" panose="020B0900000000000000" pitchFamily="50" charset="-128"/>
                <a:ea typeface="HGP創英角ｺﾞｼｯｸUB" panose="020B0900000000000000" pitchFamily="50" charset="-128"/>
              </a:rPr>
              <a:t>レベル</a:t>
            </a:r>
            <a:endParaRPr lang="en-US" altLang="ja-JP" sz="2800" dirty="0" smtClean="0">
              <a:latin typeface="HGP創英角ｺﾞｼｯｸUB" panose="020B0900000000000000" pitchFamily="50" charset="-128"/>
              <a:ea typeface="HGP創英角ｺﾞｼｯｸUB" panose="020B0900000000000000" pitchFamily="50" charset="-128"/>
            </a:endParaRPr>
          </a:p>
          <a:p>
            <a:pPr>
              <a:buClr>
                <a:srgbClr val="FF6600"/>
              </a:buClr>
            </a:pPr>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　　</a:t>
            </a:r>
            <a:r>
              <a:rPr lang="ja-JP" altLang="en-US" sz="2000" dirty="0" smtClean="0"/>
              <a:t>英語資格要件により</a:t>
            </a:r>
            <a:r>
              <a:rPr lang="en-US" altLang="ja-JP" sz="2000" dirty="0" smtClean="0"/>
              <a:t>3</a:t>
            </a:r>
            <a:r>
              <a:rPr lang="ja-JP" altLang="en-US" sz="2000" dirty="0" smtClean="0"/>
              <a:t>レベル有り　　</a:t>
            </a:r>
            <a:r>
              <a:rPr lang="ja-JP" altLang="en-US" sz="2000" dirty="0" smtClean="0">
                <a:latin typeface="+mn-lt"/>
              </a:rPr>
              <a:t>　</a:t>
            </a:r>
            <a:endParaRPr lang="en-US" altLang="ja-JP" sz="2000" dirty="0" smtClean="0">
              <a:latin typeface="+mn-lt"/>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621" y="4033632"/>
            <a:ext cx="3838179" cy="2559233"/>
          </a:xfrm>
          <a:prstGeom prst="rect">
            <a:avLst/>
          </a:prstGeom>
          <a:effectLst>
            <a:softEdge rad="101600"/>
          </a:effectLst>
        </p:spPr>
      </p:pic>
      <p:sp>
        <p:nvSpPr>
          <p:cNvPr id="12" name="テキスト ボックス 11"/>
          <p:cNvSpPr txBox="1"/>
          <p:nvPr/>
        </p:nvSpPr>
        <p:spPr>
          <a:xfrm rot="385778">
            <a:off x="5452510" y="2443445"/>
            <a:ext cx="3685996" cy="2123658"/>
          </a:xfrm>
          <a:prstGeom prst="rect">
            <a:avLst/>
          </a:prstGeom>
          <a:noFill/>
        </p:spPr>
        <p:txBody>
          <a:bodyPr wrap="square" rtlCol="0">
            <a:spAutoFit/>
          </a:bodyPr>
          <a:lstStyle/>
          <a:p>
            <a:pPr algn="ctr"/>
            <a:r>
              <a:rPr kumimoji="1" lang="en-US" altLang="ja-JP" sz="4000" b="1" dirty="0" smtClean="0">
                <a:solidFill>
                  <a:srgbClr val="CC0000"/>
                </a:solidFill>
                <a:latin typeface="HGP創英角ｺﾞｼｯｸUB" panose="020B0900000000000000" pitchFamily="50" charset="-128"/>
                <a:ea typeface="HGP創英角ｺﾞｼｯｸUB" panose="020B0900000000000000" pitchFamily="50" charset="-128"/>
              </a:rPr>
              <a:t>3</a:t>
            </a:r>
            <a:r>
              <a:rPr kumimoji="1" lang="ja-JP" altLang="en-US" sz="3200" dirty="0" smtClean="0">
                <a:solidFill>
                  <a:srgbClr val="CC0000"/>
                </a:solidFill>
                <a:latin typeface="HGP創英角ｺﾞｼｯｸUB" panose="020B0900000000000000" pitchFamily="50" charset="-128"/>
                <a:ea typeface="HGP創英角ｺﾞｼｯｸUB" panose="020B0900000000000000" pitchFamily="50" charset="-128"/>
              </a:rPr>
              <a:t>キャンパス</a:t>
            </a:r>
            <a:endParaRPr kumimoji="1" lang="en-US" altLang="ja-JP" sz="3200" dirty="0" smtClean="0">
              <a:solidFill>
                <a:srgbClr val="CC0000"/>
              </a:solidFill>
              <a:latin typeface="HGP創英角ｺﾞｼｯｸUB" panose="020B0900000000000000" pitchFamily="50" charset="-128"/>
              <a:ea typeface="HGP創英角ｺﾞｼｯｸUB" panose="020B0900000000000000" pitchFamily="50" charset="-128"/>
            </a:endParaRPr>
          </a:p>
          <a:p>
            <a:pPr algn="ctr"/>
            <a:r>
              <a:rPr kumimoji="1" lang="ja-JP" altLang="en-US" sz="3200" dirty="0" smtClean="0">
                <a:solidFill>
                  <a:srgbClr val="CC0000"/>
                </a:solidFill>
                <a:latin typeface="HGP創英角ｺﾞｼｯｸUB" panose="020B0900000000000000" pitchFamily="50" charset="-128"/>
                <a:ea typeface="HGP創英角ｺﾞｼｯｸUB" panose="020B0900000000000000" pitchFamily="50" charset="-128"/>
              </a:rPr>
              <a:t>春学期・秋学期</a:t>
            </a:r>
            <a:endParaRPr kumimoji="1" lang="en-US" altLang="ja-JP" sz="3200" dirty="0" smtClean="0">
              <a:solidFill>
                <a:srgbClr val="CC0000"/>
              </a:solidFill>
              <a:latin typeface="HGP創英角ｺﾞｼｯｸUB" panose="020B0900000000000000" pitchFamily="50" charset="-128"/>
              <a:ea typeface="HGP創英角ｺﾞｼｯｸUB" panose="020B0900000000000000" pitchFamily="50" charset="-128"/>
            </a:endParaRPr>
          </a:p>
          <a:p>
            <a:pPr algn="ctr"/>
            <a:r>
              <a:rPr lang="ja-JP" altLang="en-US" sz="3200" dirty="0" smtClean="0">
                <a:solidFill>
                  <a:srgbClr val="CC0000"/>
                </a:solidFill>
                <a:latin typeface="HGP創英角ｺﾞｼｯｸUB" panose="020B0900000000000000" pitchFamily="50" charset="-128"/>
                <a:ea typeface="HGP創英角ｺﾞｼｯｸUB" panose="020B0900000000000000" pitchFamily="50" charset="-128"/>
              </a:rPr>
              <a:t>計</a:t>
            </a:r>
            <a:r>
              <a:rPr lang="en-US" altLang="ja-JP" sz="6000" b="1" dirty="0" smtClean="0">
                <a:solidFill>
                  <a:srgbClr val="CC0000"/>
                </a:solidFill>
                <a:latin typeface="HGP創英角ｺﾞｼｯｸUB" panose="020B0900000000000000" pitchFamily="50" charset="-128"/>
                <a:ea typeface="HGP創英角ｺﾞｼｯｸUB" panose="020B0900000000000000" pitchFamily="50" charset="-128"/>
              </a:rPr>
              <a:t>8</a:t>
            </a:r>
            <a:r>
              <a:rPr lang="en-US" altLang="ja-JP" sz="6000" b="1" dirty="0">
                <a:solidFill>
                  <a:srgbClr val="CC0000"/>
                </a:solidFill>
                <a:latin typeface="HGP創英角ｺﾞｼｯｸUB" panose="020B0900000000000000" pitchFamily="50" charset="-128"/>
                <a:ea typeface="HGP創英角ｺﾞｼｯｸUB" panose="020B0900000000000000" pitchFamily="50" charset="-128"/>
              </a:rPr>
              <a:t>6</a:t>
            </a:r>
            <a:r>
              <a:rPr lang="ja-JP" altLang="en-US" sz="3200" dirty="0" smtClean="0">
                <a:solidFill>
                  <a:srgbClr val="CC0000"/>
                </a:solidFill>
                <a:latin typeface="HGP創英角ｺﾞｼｯｸUB" panose="020B0900000000000000" pitchFamily="50" charset="-128"/>
                <a:ea typeface="HGP創英角ｺﾞｼｯｸUB" panose="020B0900000000000000" pitchFamily="50" charset="-128"/>
              </a:rPr>
              <a:t>コマ 開講</a:t>
            </a:r>
            <a:endParaRPr kumimoji="1" lang="ja-JP" altLang="en-US" sz="3200" dirty="0">
              <a:solidFill>
                <a:srgbClr val="CC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835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64457"/>
            <a:ext cx="8229600" cy="655524"/>
          </a:xfrm>
        </p:spPr>
        <p:txBody>
          <a:bodyPr/>
          <a:lstStyle/>
          <a:p>
            <a:r>
              <a:rPr lang="en-US" altLang="ja-JP" sz="4400" b="1" dirty="0" smtClean="0">
                <a:solidFill>
                  <a:schemeClr val="tx2"/>
                </a:solidFill>
                <a:latin typeface="+mj-ea"/>
              </a:rPr>
              <a:t>ERP</a:t>
            </a:r>
            <a:r>
              <a:rPr lang="ja-JP" altLang="en-US" sz="4400" b="1" dirty="0" smtClean="0">
                <a:solidFill>
                  <a:schemeClr val="tx2"/>
                </a:solidFill>
                <a:latin typeface="+mj-ea"/>
              </a:rPr>
              <a:t>受講概要</a:t>
            </a:r>
            <a:endParaRPr kumimoji="1" lang="ja-JP" altLang="en-US" sz="4400" b="1" dirty="0">
              <a:solidFill>
                <a:schemeClr val="tx2"/>
              </a:solidFill>
              <a:latin typeface="+mj-ea"/>
            </a:endParaRPr>
          </a:p>
        </p:txBody>
      </p:sp>
      <p:sp>
        <p:nvSpPr>
          <p:cNvPr id="3" name="コンテンツ プレースホルダ 2"/>
          <p:cNvSpPr>
            <a:spLocks noGrp="1"/>
          </p:cNvSpPr>
          <p:nvPr>
            <p:ph idx="1"/>
          </p:nvPr>
        </p:nvSpPr>
        <p:spPr>
          <a:xfrm>
            <a:off x="539552" y="1413164"/>
            <a:ext cx="8604448" cy="5444836"/>
          </a:xfrm>
        </p:spPr>
        <p:txBody>
          <a:bodyPr anchor="t" anchorCtr="0">
            <a:normAutofit/>
          </a:bodyPr>
          <a:lstStyle/>
          <a:p>
            <a:pPr defTabSz="628650">
              <a:buNone/>
              <a:tabLst>
                <a:tab pos="1624013" algn="l"/>
              </a:tabLst>
            </a:pPr>
            <a:r>
              <a:rPr lang="ja-JP" altLang="en-US" dirty="0" smtClean="0">
                <a:solidFill>
                  <a:schemeClr val="tx1"/>
                </a:solidFill>
              </a:rPr>
              <a:t>対象学生：</a:t>
            </a:r>
            <a:r>
              <a:rPr lang="en-US" altLang="ja-JP" dirty="0">
                <a:solidFill>
                  <a:schemeClr val="tx1"/>
                </a:solidFill>
              </a:rPr>
              <a:t>	</a:t>
            </a:r>
            <a:r>
              <a:rPr lang="ja-JP" altLang="en-US" dirty="0">
                <a:solidFill>
                  <a:schemeClr val="tx1"/>
                </a:solidFill>
              </a:rPr>
              <a:t>　 </a:t>
            </a:r>
            <a:r>
              <a:rPr lang="ja-JP" altLang="en-US" dirty="0" smtClean="0">
                <a:solidFill>
                  <a:schemeClr val="tx1"/>
                </a:solidFill>
              </a:rPr>
              <a:t> </a:t>
            </a:r>
            <a:r>
              <a:rPr lang="ja-JP" altLang="ja-JP" dirty="0" smtClean="0">
                <a:solidFill>
                  <a:schemeClr val="tx1"/>
                </a:solidFill>
              </a:rPr>
              <a:t>全学部</a:t>
            </a:r>
            <a:r>
              <a:rPr lang="ja-JP" altLang="en-US" dirty="0" smtClean="0">
                <a:solidFill>
                  <a:schemeClr val="tx1"/>
                </a:solidFill>
              </a:rPr>
              <a:t>・</a:t>
            </a:r>
            <a:r>
              <a:rPr lang="ja-JP" altLang="ja-JP" dirty="0" smtClean="0">
                <a:solidFill>
                  <a:schemeClr val="tx1"/>
                </a:solidFill>
              </a:rPr>
              <a:t>全学年の通学生</a:t>
            </a:r>
            <a:endParaRPr lang="en-US" altLang="ja-JP" dirty="0" smtClean="0">
              <a:solidFill>
                <a:schemeClr val="tx1"/>
              </a:solidFill>
            </a:endParaRPr>
          </a:p>
          <a:p>
            <a:pPr defTabSz="628650">
              <a:buNone/>
              <a:tabLst>
                <a:tab pos="1624013" algn="l"/>
                <a:tab pos="1978025" algn="l"/>
              </a:tabLst>
            </a:pPr>
            <a:r>
              <a:rPr lang="ja-JP" altLang="en-US" dirty="0" smtClean="0">
                <a:solidFill>
                  <a:schemeClr val="tx1"/>
                </a:solidFill>
              </a:rPr>
              <a:t>　　　　　　　　</a:t>
            </a:r>
            <a:r>
              <a:rPr lang="en-US" altLang="ja-JP" dirty="0" smtClean="0">
                <a:solidFill>
                  <a:schemeClr val="tx1"/>
                </a:solidFill>
              </a:rPr>
              <a:t>	</a:t>
            </a:r>
            <a:r>
              <a:rPr lang="ja-JP" altLang="en-US" dirty="0" smtClean="0">
                <a:solidFill>
                  <a:schemeClr val="tx1"/>
                </a:solidFill>
              </a:rPr>
              <a:t>全</a:t>
            </a:r>
            <a:r>
              <a:rPr lang="ja-JP" altLang="ja-JP" dirty="0" smtClean="0">
                <a:solidFill>
                  <a:schemeClr val="tx1"/>
                </a:solidFill>
              </a:rPr>
              <a:t>大学院生</a:t>
            </a:r>
            <a:r>
              <a:rPr lang="ja-JP" altLang="en-US" dirty="0" smtClean="0">
                <a:solidFill>
                  <a:schemeClr val="tx1"/>
                </a:solidFill>
              </a:rPr>
              <a:t>（専門職大学院を含む）　</a:t>
            </a:r>
            <a:endParaRPr lang="en-US" altLang="ja-JP" dirty="0" smtClean="0">
              <a:solidFill>
                <a:schemeClr val="tx1"/>
              </a:solidFill>
            </a:endParaRPr>
          </a:p>
          <a:p>
            <a:pPr defTabSz="628650">
              <a:buNone/>
              <a:tabLst>
                <a:tab pos="1624013" algn="l"/>
              </a:tabLst>
            </a:pPr>
            <a:endParaRPr lang="en-US" altLang="ja-JP" sz="200" dirty="0" smtClean="0">
              <a:solidFill>
                <a:schemeClr val="tx1"/>
              </a:solidFill>
            </a:endParaRPr>
          </a:p>
          <a:p>
            <a:pPr marL="1973263" indent="-1973263" defTabSz="628650">
              <a:buNone/>
              <a:tabLst>
                <a:tab pos="1624013" algn="l"/>
                <a:tab pos="1978025" algn="l"/>
              </a:tabLst>
            </a:pPr>
            <a:r>
              <a:rPr lang="ja-JP" altLang="en-US" dirty="0">
                <a:solidFill>
                  <a:schemeClr val="tx1"/>
                </a:solidFill>
              </a:rPr>
              <a:t>受講条件：</a:t>
            </a:r>
            <a:r>
              <a:rPr lang="en-US" altLang="ja-JP" dirty="0">
                <a:solidFill>
                  <a:schemeClr val="tx1"/>
                </a:solidFill>
              </a:rPr>
              <a:t>	</a:t>
            </a:r>
            <a:r>
              <a:rPr lang="ja-JP" altLang="en-US" dirty="0">
                <a:solidFill>
                  <a:schemeClr val="tx1"/>
                </a:solidFill>
              </a:rPr>
              <a:t> 　申込み時</a:t>
            </a:r>
            <a:r>
              <a:rPr lang="ja-JP" altLang="en-US" dirty="0" smtClean="0">
                <a:solidFill>
                  <a:schemeClr val="tx1"/>
                </a:solidFill>
              </a:rPr>
              <a:t>に所定の英語資格証明書（スコア）の写しをオンラインで提出できる者</a:t>
            </a:r>
            <a:endParaRPr lang="en-US" altLang="ja-JP" dirty="0" smtClean="0">
              <a:solidFill>
                <a:schemeClr val="tx1"/>
              </a:solidFill>
            </a:endParaRPr>
          </a:p>
          <a:p>
            <a:pPr marL="1973263" indent="-1973263" defTabSz="628650">
              <a:buNone/>
              <a:tabLst>
                <a:tab pos="1624013" algn="l"/>
                <a:tab pos="1978025" algn="l"/>
              </a:tabLst>
            </a:pPr>
            <a:r>
              <a:rPr lang="en-US" altLang="ja-JP" dirty="0">
                <a:solidFill>
                  <a:schemeClr val="tx1"/>
                </a:solidFill>
              </a:rPr>
              <a:t>	</a:t>
            </a:r>
            <a:r>
              <a:rPr lang="en-US" altLang="ja-JP" dirty="0" smtClean="0">
                <a:solidFill>
                  <a:schemeClr val="tx1"/>
                </a:solidFill>
              </a:rPr>
              <a:t>	</a:t>
            </a:r>
            <a:r>
              <a:rPr lang="ja-JP" altLang="en-US" dirty="0" smtClean="0">
                <a:solidFill>
                  <a:schemeClr val="tx1"/>
                </a:solidFill>
              </a:rPr>
              <a:t>（</a:t>
            </a:r>
            <a:r>
              <a:rPr lang="ja-JP" altLang="en-US" u="sng" dirty="0" smtClean="0">
                <a:solidFill>
                  <a:schemeClr val="tx1"/>
                </a:solidFill>
              </a:rPr>
              <a:t>過去</a:t>
            </a:r>
            <a:r>
              <a:rPr lang="en-US" altLang="ja-JP" u="sng" dirty="0" smtClean="0">
                <a:solidFill>
                  <a:schemeClr val="tx1"/>
                </a:solidFill>
              </a:rPr>
              <a:t>2</a:t>
            </a:r>
            <a:r>
              <a:rPr lang="ja-JP" altLang="en-US" u="sng" dirty="0" smtClean="0">
                <a:solidFill>
                  <a:schemeClr val="tx1"/>
                </a:solidFill>
              </a:rPr>
              <a:t>年間に取得したスコアのみ有効</a:t>
            </a:r>
            <a:r>
              <a:rPr lang="ja-JP" altLang="en-US" dirty="0" smtClean="0">
                <a:solidFill>
                  <a:schemeClr val="tx1"/>
                </a:solidFill>
              </a:rPr>
              <a:t>）</a:t>
            </a:r>
            <a:endParaRPr lang="en-US" altLang="ja-JP" dirty="0" smtClean="0">
              <a:solidFill>
                <a:schemeClr val="tx1"/>
              </a:solidFill>
            </a:endParaRPr>
          </a:p>
          <a:p>
            <a:pPr defTabSz="628650">
              <a:buNone/>
              <a:tabLst>
                <a:tab pos="1624013" algn="l"/>
              </a:tabLst>
            </a:pPr>
            <a:endParaRPr lang="en-US" altLang="ja-JP" sz="800" dirty="0" smtClean="0">
              <a:solidFill>
                <a:schemeClr val="tx1"/>
              </a:solidFill>
            </a:endParaRPr>
          </a:p>
          <a:p>
            <a:pPr defTabSz="628650">
              <a:buNone/>
              <a:tabLst>
                <a:tab pos="1624013" algn="l"/>
                <a:tab pos="1978025" algn="l"/>
              </a:tabLst>
            </a:pPr>
            <a:r>
              <a:rPr lang="en-US" altLang="ja-JP" dirty="0" smtClean="0">
                <a:solidFill>
                  <a:schemeClr val="tx1"/>
                </a:solidFill>
              </a:rPr>
              <a:t>	</a:t>
            </a:r>
            <a:r>
              <a:rPr lang="en-US" altLang="ja-JP" dirty="0">
                <a:solidFill>
                  <a:schemeClr val="tx1"/>
                </a:solidFill>
              </a:rPr>
              <a:t> </a:t>
            </a:r>
            <a:r>
              <a:rPr lang="ja-JP" altLang="en-US" dirty="0" smtClean="0">
                <a:solidFill>
                  <a:schemeClr val="tx1"/>
                </a:solidFill>
              </a:rPr>
              <a:t>　　　　　　</a:t>
            </a:r>
            <a:endParaRPr lang="en-US" altLang="ja-JP" dirty="0" smtClean="0">
              <a:solidFill>
                <a:schemeClr val="tx1"/>
              </a:solidFill>
            </a:endParaRPr>
          </a:p>
          <a:p>
            <a:pPr defTabSz="628650">
              <a:buNone/>
              <a:tabLst>
                <a:tab pos="1624013" algn="l"/>
                <a:tab pos="1978025" algn="l"/>
              </a:tabLst>
            </a:pPr>
            <a:endParaRPr lang="en-US" altLang="ja-JP" sz="800" dirty="0">
              <a:solidFill>
                <a:schemeClr val="tx1"/>
              </a:solidFill>
            </a:endParaRPr>
          </a:p>
          <a:p>
            <a:pPr defTabSz="628650">
              <a:buNone/>
              <a:tabLst>
                <a:tab pos="1624013" algn="l"/>
                <a:tab pos="1978025" algn="l"/>
              </a:tabLst>
            </a:pPr>
            <a:endParaRPr lang="en-US" altLang="ja-JP" sz="800" dirty="0" smtClean="0">
              <a:solidFill>
                <a:schemeClr val="tx1"/>
              </a:solidFill>
            </a:endParaRPr>
          </a:p>
          <a:p>
            <a:pPr defTabSz="628650">
              <a:buNone/>
              <a:tabLst>
                <a:tab pos="1624013" algn="l"/>
              </a:tabLst>
            </a:pPr>
            <a:r>
              <a:rPr lang="ja-JP" altLang="en-US" dirty="0" smtClean="0">
                <a:solidFill>
                  <a:schemeClr val="tx1"/>
                </a:solidFill>
              </a:rPr>
              <a:t>単　位：</a:t>
            </a:r>
            <a:r>
              <a:rPr lang="en-US" altLang="ja-JP" dirty="0" smtClean="0">
                <a:solidFill>
                  <a:schemeClr val="tx1"/>
                </a:solidFill>
              </a:rPr>
              <a:t>	 </a:t>
            </a:r>
            <a:r>
              <a:rPr lang="ja-JP" altLang="en-US" dirty="0">
                <a:solidFill>
                  <a:schemeClr val="tx1"/>
                </a:solidFill>
              </a:rPr>
              <a:t>　</a:t>
            </a:r>
            <a:r>
              <a:rPr lang="ja-JP" altLang="en-US" dirty="0" smtClean="0">
                <a:solidFill>
                  <a:schemeClr val="tx1"/>
                </a:solidFill>
              </a:rPr>
              <a:t>所属学部の単位認定に関する定めに従う</a:t>
            </a:r>
            <a:endParaRPr lang="en-US" altLang="ja-JP" dirty="0" smtClean="0">
              <a:solidFill>
                <a:schemeClr val="tx1"/>
              </a:solidFill>
            </a:endParaRPr>
          </a:p>
          <a:p>
            <a:pPr defTabSz="628650">
              <a:buNone/>
              <a:tabLst>
                <a:tab pos="1624013" algn="l"/>
              </a:tabLst>
            </a:pPr>
            <a:endParaRPr lang="en-US" altLang="ja-JP" sz="200" dirty="0" smtClean="0">
              <a:solidFill>
                <a:schemeClr val="tx1"/>
              </a:solidFill>
            </a:endParaRPr>
          </a:p>
          <a:p>
            <a:pPr defTabSz="628650">
              <a:buNone/>
              <a:tabLst>
                <a:tab pos="1624013" algn="l"/>
              </a:tabLst>
            </a:pPr>
            <a:r>
              <a:rPr lang="ja-JP" altLang="en-US" dirty="0" smtClean="0">
                <a:solidFill>
                  <a:schemeClr val="tx1"/>
                </a:solidFill>
              </a:rPr>
              <a:t>定　員：</a:t>
            </a:r>
            <a:r>
              <a:rPr lang="en-US" altLang="ja-JP" dirty="0" smtClean="0">
                <a:solidFill>
                  <a:schemeClr val="tx1"/>
                </a:solidFill>
              </a:rPr>
              <a:t>	 </a:t>
            </a:r>
            <a:r>
              <a:rPr lang="ja-JP" altLang="en-US" dirty="0">
                <a:solidFill>
                  <a:schemeClr val="tx1"/>
                </a:solidFill>
              </a:rPr>
              <a:t>　</a:t>
            </a:r>
            <a:r>
              <a:rPr lang="ja-JP" altLang="en-US" dirty="0" smtClean="0">
                <a:solidFill>
                  <a:schemeClr val="tx1"/>
                </a:solidFill>
              </a:rPr>
              <a:t>定員を上回った場合、抽選があります</a:t>
            </a:r>
            <a:endParaRPr lang="en-US" altLang="ja-JP" dirty="0" smtClean="0">
              <a:solidFill>
                <a:schemeClr val="tx1"/>
              </a:solidFill>
            </a:endParaRPr>
          </a:p>
          <a:p>
            <a:pPr defTabSz="628650">
              <a:buNone/>
              <a:tabLst>
                <a:tab pos="1624013" algn="l"/>
              </a:tabLst>
            </a:pPr>
            <a:endParaRPr lang="en-US" altLang="ja-JP" sz="200" dirty="0" smtClean="0">
              <a:solidFill>
                <a:schemeClr val="tx1"/>
              </a:solidFill>
            </a:endParaRPr>
          </a:p>
          <a:p>
            <a:pPr defTabSz="628650">
              <a:buNone/>
              <a:tabLst>
                <a:tab pos="1624013" algn="l"/>
              </a:tabLst>
            </a:pPr>
            <a:r>
              <a:rPr lang="ja-JP" altLang="en-US" dirty="0" smtClean="0">
                <a:solidFill>
                  <a:schemeClr val="tx1"/>
                </a:solidFill>
              </a:rPr>
              <a:t>受講料：</a:t>
            </a:r>
            <a:r>
              <a:rPr lang="en-US" altLang="ja-JP" dirty="0" smtClean="0">
                <a:solidFill>
                  <a:schemeClr val="tx1"/>
                </a:solidFill>
              </a:rPr>
              <a:t>	 </a:t>
            </a:r>
            <a:r>
              <a:rPr lang="ja-JP" altLang="en-US" dirty="0" smtClean="0">
                <a:solidFill>
                  <a:schemeClr val="tx1"/>
                </a:solidFill>
              </a:rPr>
              <a:t>　無料（教材費は個人負担）</a:t>
            </a:r>
            <a:endParaRPr lang="en-US" altLang="ja-JP" dirty="0" smtClean="0">
              <a:solidFill>
                <a:schemeClr val="tx1"/>
              </a:solidFill>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3</a:t>
            </a:fld>
            <a:endParaRPr lang="ja-JP" altLang="en-US" dirty="0"/>
          </a:p>
        </p:txBody>
      </p:sp>
      <p:sp>
        <p:nvSpPr>
          <p:cNvPr id="4" name="角丸四角形 3"/>
          <p:cNvSpPr/>
          <p:nvPr/>
        </p:nvSpPr>
        <p:spPr>
          <a:xfrm>
            <a:off x="4259180" y="2382252"/>
            <a:ext cx="3320715" cy="4812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4" idx="2"/>
          </p:cNvCxnSpPr>
          <p:nvPr/>
        </p:nvCxnSpPr>
        <p:spPr>
          <a:xfrm flipH="1">
            <a:off x="5919537" y="2863515"/>
            <a:ext cx="1" cy="10587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225843" y="3832603"/>
            <a:ext cx="6590297" cy="78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rgbClr val="FF0000"/>
                </a:solidFill>
              </a:rPr>
              <a:t>TOEFL®ITP</a:t>
            </a:r>
            <a:r>
              <a:rPr lang="ja-JP" altLang="en-US" sz="3200" b="1" dirty="0" err="1">
                <a:solidFill>
                  <a:srgbClr val="FF0000"/>
                </a:solidFill>
              </a:rPr>
              <a:t>、</a:t>
            </a:r>
            <a:r>
              <a:rPr lang="en-US" altLang="ja-JP" sz="3200" b="1" dirty="0">
                <a:solidFill>
                  <a:srgbClr val="FF0000"/>
                </a:solidFill>
              </a:rPr>
              <a:t>TOEIC®IP</a:t>
            </a:r>
            <a:r>
              <a:rPr lang="ja-JP" altLang="en-US" sz="3200" b="1" dirty="0" err="1">
                <a:solidFill>
                  <a:srgbClr val="FF0000"/>
                </a:solidFill>
              </a:rPr>
              <a:t>、</a:t>
            </a:r>
            <a:r>
              <a:rPr lang="en-US" altLang="ja-JP" sz="3200" b="1" dirty="0">
                <a:solidFill>
                  <a:srgbClr val="FF0000"/>
                </a:solidFill>
              </a:rPr>
              <a:t> IELTS</a:t>
            </a:r>
            <a:r>
              <a:rPr lang="ja-JP" altLang="en-US" sz="3200" b="1" dirty="0" err="1" smtClean="0">
                <a:solidFill>
                  <a:srgbClr val="FF0000"/>
                </a:solidFill>
              </a:rPr>
              <a:t>、</a:t>
            </a:r>
            <a:r>
              <a:rPr lang="ja-JP" altLang="en-US" sz="3200" b="1" dirty="0" smtClean="0">
                <a:solidFill>
                  <a:srgbClr val="FF0000"/>
                </a:solidFill>
              </a:rPr>
              <a:t>　　　　英検、</a:t>
            </a:r>
            <a:r>
              <a:rPr lang="ja-JP" altLang="en-US" sz="2800" b="1" dirty="0" smtClean="0">
                <a:solidFill>
                  <a:srgbClr val="FF0000"/>
                </a:solidFill>
              </a:rPr>
              <a:t>英語プレイスメント</a:t>
            </a:r>
            <a:r>
              <a:rPr lang="en-US" altLang="ja-JP" sz="2800" b="1" dirty="0" smtClean="0">
                <a:solidFill>
                  <a:srgbClr val="FF0000"/>
                </a:solidFill>
              </a:rPr>
              <a:t>α</a:t>
            </a:r>
            <a:endParaRPr lang="en-US" altLang="ja-JP"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960" y="427038"/>
            <a:ext cx="8229600" cy="731202"/>
          </a:xfrm>
        </p:spPr>
        <p:txBody>
          <a:bodyPr/>
          <a:lstStyle/>
          <a:p>
            <a:r>
              <a:rPr kumimoji="1" lang="ja-JP" altLang="en-US" sz="4400" b="1" dirty="0" smtClean="0">
                <a:solidFill>
                  <a:schemeClr val="tx2"/>
                </a:solidFill>
              </a:rPr>
              <a:t>受講資格</a:t>
            </a:r>
            <a:endParaRPr kumimoji="1" lang="ja-JP" altLang="en-US" sz="4400" b="1" dirty="0">
              <a:solidFill>
                <a:schemeClr val="tx2"/>
              </a:solidFill>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4</a:t>
            </a:fld>
            <a:endParaRPr lang="ja-JP" altLang="en-US"/>
          </a:p>
        </p:txBody>
      </p:sp>
      <p:sp>
        <p:nvSpPr>
          <p:cNvPr id="4" name="Rectangle 1"/>
          <p:cNvSpPr>
            <a:spLocks noChangeArrowheads="1"/>
          </p:cNvSpPr>
          <p:nvPr/>
        </p:nvSpPr>
        <p:spPr bwMode="auto">
          <a:xfrm>
            <a:off x="628650" y="3595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2"/>
          <p:cNvSpPr>
            <a:spLocks noChangeArrowheads="1"/>
          </p:cNvSpPr>
          <p:nvPr/>
        </p:nvSpPr>
        <p:spPr bwMode="auto">
          <a:xfrm>
            <a:off x="2671763" y="3392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494888932"/>
              </p:ext>
            </p:extLst>
          </p:nvPr>
        </p:nvGraphicFramePr>
        <p:xfrm>
          <a:off x="441960" y="1583473"/>
          <a:ext cx="8473443" cy="4493942"/>
        </p:xfrm>
        <a:graphic>
          <a:graphicData uri="http://schemas.openxmlformats.org/drawingml/2006/table">
            <a:tbl>
              <a:tblPr firstRow="1" firstCol="1" bandRow="1"/>
              <a:tblGrid>
                <a:gridCol w="440480">
                  <a:extLst>
                    <a:ext uri="{9D8B030D-6E8A-4147-A177-3AD203B41FA5}">
                      <a16:colId xmlns:a16="http://schemas.microsoft.com/office/drawing/2014/main" val="990732748"/>
                    </a:ext>
                  </a:extLst>
                </a:gridCol>
                <a:gridCol w="2411677">
                  <a:extLst>
                    <a:ext uri="{9D8B030D-6E8A-4147-A177-3AD203B41FA5}">
                      <a16:colId xmlns:a16="http://schemas.microsoft.com/office/drawing/2014/main" val="2632190847"/>
                    </a:ext>
                  </a:extLst>
                </a:gridCol>
                <a:gridCol w="1873762">
                  <a:extLst>
                    <a:ext uri="{9D8B030D-6E8A-4147-A177-3AD203B41FA5}">
                      <a16:colId xmlns:a16="http://schemas.microsoft.com/office/drawing/2014/main" val="3494957204"/>
                    </a:ext>
                  </a:extLst>
                </a:gridCol>
                <a:gridCol w="1873762">
                  <a:extLst>
                    <a:ext uri="{9D8B030D-6E8A-4147-A177-3AD203B41FA5}">
                      <a16:colId xmlns:a16="http://schemas.microsoft.com/office/drawing/2014/main" val="3250483169"/>
                    </a:ext>
                  </a:extLst>
                </a:gridCol>
                <a:gridCol w="1873762">
                  <a:extLst>
                    <a:ext uri="{9D8B030D-6E8A-4147-A177-3AD203B41FA5}">
                      <a16:colId xmlns:a16="http://schemas.microsoft.com/office/drawing/2014/main" val="1000857054"/>
                    </a:ext>
                  </a:extLst>
                </a:gridCol>
              </a:tblGrid>
              <a:tr h="622048">
                <a:tc gridSpan="2">
                  <a:txBody>
                    <a:bodyPr/>
                    <a:lstStyle/>
                    <a:p>
                      <a:pPr algn="just">
                        <a:spcAft>
                          <a:spcPts val="0"/>
                        </a:spcAft>
                      </a:pPr>
                      <a:r>
                        <a:rPr lang="ja-JP" sz="1800" b="1" kern="100" dirty="0">
                          <a:solidFill>
                            <a:srgbClr val="000000"/>
                          </a:solidFill>
                          <a:effectLst/>
                          <a:latin typeface="+mn-ea"/>
                          <a:ea typeface="+mn-ea"/>
                          <a:cs typeface="Times New Roman" panose="02020603050405020304" pitchFamily="18" charset="0"/>
                        </a:rPr>
                        <a:t>コースレベル</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algn="ctr">
                        <a:spcAft>
                          <a:spcPts val="0"/>
                        </a:spcAft>
                      </a:pPr>
                      <a:r>
                        <a:rPr lang="en-US" sz="1800" b="1" kern="100" dirty="0">
                          <a:solidFill>
                            <a:srgbClr val="000000"/>
                          </a:solidFill>
                          <a:effectLst/>
                          <a:latin typeface="+mn-ea"/>
                          <a:ea typeface="+mn-ea"/>
                          <a:cs typeface="Times New Roman" panose="02020603050405020304" pitchFamily="18" charset="0"/>
                        </a:rPr>
                        <a:t>CE 1</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800" b="1" kern="100" dirty="0">
                          <a:solidFill>
                            <a:srgbClr val="000000"/>
                          </a:solidFill>
                          <a:effectLst/>
                          <a:latin typeface="+mn-ea"/>
                          <a:ea typeface="+mn-ea"/>
                          <a:cs typeface="Times New Roman" panose="02020603050405020304" pitchFamily="18" charset="0"/>
                        </a:rPr>
                        <a:t>CE 2</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sz="1800" b="1" kern="100" dirty="0">
                          <a:solidFill>
                            <a:srgbClr val="000000"/>
                          </a:solidFill>
                          <a:effectLst/>
                          <a:latin typeface="+mn-ea"/>
                          <a:ea typeface="+mn-ea"/>
                          <a:cs typeface="Times New Roman" panose="02020603050405020304" pitchFamily="18" charset="0"/>
                        </a:rPr>
                        <a:t>CE 3</a:t>
                      </a:r>
                      <a:endParaRPr lang="ja-JP" sz="18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99287922"/>
                  </a:ext>
                </a:extLst>
              </a:tr>
              <a:tr h="743606">
                <a:tc rowSpan="8">
                  <a:txBody>
                    <a:bodyPr/>
                    <a:lstStyle/>
                    <a:p>
                      <a:pPr algn="l">
                        <a:spcAft>
                          <a:spcPts val="0"/>
                        </a:spcAft>
                      </a:pPr>
                      <a:endParaRPr lang="en-US" altLang="ja-JP" sz="1500" b="1" kern="100" dirty="0" smtClean="0">
                        <a:effectLst/>
                        <a:latin typeface="+mn-ea"/>
                        <a:ea typeface="+mn-ea"/>
                        <a:cs typeface="Times New Roman" panose="02020603050405020304" pitchFamily="18" charset="0"/>
                      </a:endParaRPr>
                    </a:p>
                    <a:p>
                      <a:pPr algn="l">
                        <a:spcAft>
                          <a:spcPts val="0"/>
                        </a:spcAft>
                      </a:pPr>
                      <a:r>
                        <a:rPr lang="ja-JP" altLang="en-US" sz="1500" b="1" kern="100" dirty="0" smtClean="0">
                          <a:effectLst/>
                          <a:latin typeface="+mn-ea"/>
                          <a:ea typeface="+mn-ea"/>
                          <a:cs typeface="Times New Roman" panose="02020603050405020304" pitchFamily="18" charset="0"/>
                        </a:rPr>
                        <a:t>受講資格</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所属学部・研究科</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500" b="1" kern="100" dirty="0" smtClean="0">
                        <a:solidFill>
                          <a:srgbClr val="000000"/>
                        </a:solidFill>
                        <a:effectLst/>
                        <a:latin typeface="+mn-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500" b="1" kern="100" dirty="0" smtClean="0">
                          <a:solidFill>
                            <a:srgbClr val="000000"/>
                          </a:solidFill>
                          <a:effectLst/>
                          <a:latin typeface="+mn-ea"/>
                          <a:ea typeface="+mn-ea"/>
                          <a:cs typeface="Times New Roman" panose="02020603050405020304" pitchFamily="18" charset="0"/>
                        </a:rPr>
                        <a:t>全ての学部・大学院の通学生（専門職大学院を含む）</a:t>
                      </a:r>
                      <a:endParaRPr lang="ja-JP" altLang="ja-JP" sz="1500" b="1" kern="100" dirty="0" smtClean="0">
                        <a:effectLst/>
                        <a:latin typeface="+mn-ea"/>
                        <a:ea typeface="+mn-ea"/>
                        <a:cs typeface="Times New Roman" panose="02020603050405020304" pitchFamily="18" charset="0"/>
                      </a:endParaRPr>
                    </a:p>
                    <a:p>
                      <a:pPr algn="ctr">
                        <a:spcAft>
                          <a:spcPts val="0"/>
                        </a:spcAft>
                      </a:pPr>
                      <a:endParaRPr lang="en-US" altLang="ja-JP" sz="1500" b="1" kern="100" dirty="0" smtClean="0">
                        <a:solidFill>
                          <a:srgbClr val="000000"/>
                        </a:solidFill>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69981788"/>
                  </a:ext>
                </a:extLst>
              </a:tr>
              <a:tr h="413942">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TOEFL </a:t>
                      </a:r>
                      <a:r>
                        <a:rPr lang="en-US" sz="1500" b="1" kern="100" dirty="0" err="1">
                          <a:solidFill>
                            <a:srgbClr val="000000"/>
                          </a:solidFill>
                          <a:effectLst/>
                          <a:latin typeface="+mn-ea"/>
                          <a:ea typeface="+mn-ea"/>
                          <a:cs typeface="Times New Roman" panose="02020603050405020304" pitchFamily="18" charset="0"/>
                        </a:rPr>
                        <a:t>iBT</a:t>
                      </a:r>
                      <a:r>
                        <a:rPr lang="en-US" sz="1500" b="1" kern="100" dirty="0">
                          <a:solidFill>
                            <a:srgbClr val="000000"/>
                          </a:solidFill>
                          <a:effectLst/>
                          <a:latin typeface="+mn-ea"/>
                          <a:ea typeface="+mn-ea"/>
                          <a:cs typeface="Times New Roman" panose="02020603050405020304" pitchFamily="18" charset="0"/>
                        </a:rPr>
                        <a:t>®</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45-51</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52-60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 61</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42847995"/>
                  </a:ext>
                </a:extLst>
              </a:tr>
              <a:tr h="356847">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TOEFL ITP® Level 1</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450-469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470-499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248091"/>
                  </a:ext>
                </a:extLst>
              </a:tr>
              <a:tr h="356847">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TOEFL ITP® Level 2</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450-469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470-499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90460618"/>
                  </a:ext>
                </a:extLst>
              </a:tr>
              <a:tr h="371122">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TOEIC®</a:t>
                      </a:r>
                      <a:r>
                        <a:rPr lang="ja-JP" sz="1500" b="1" kern="100" dirty="0">
                          <a:solidFill>
                            <a:srgbClr val="000000"/>
                          </a:solidFill>
                          <a:effectLst/>
                          <a:latin typeface="+mn-ea"/>
                          <a:ea typeface="+mn-ea"/>
                          <a:cs typeface="Times New Roman" panose="02020603050405020304" pitchFamily="18" charset="0"/>
                        </a:rPr>
                        <a:t>／</a:t>
                      </a:r>
                      <a:r>
                        <a:rPr lang="en-US" sz="1500" b="1" kern="100" dirty="0">
                          <a:solidFill>
                            <a:srgbClr val="000000"/>
                          </a:solidFill>
                          <a:effectLst/>
                          <a:latin typeface="+mn-ea"/>
                          <a:ea typeface="+mn-ea"/>
                          <a:cs typeface="Times New Roman" panose="02020603050405020304" pitchFamily="18" charset="0"/>
                        </a:rPr>
                        <a:t>TOEIC IP®</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500-549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550-624</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625</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0088682"/>
                  </a:ext>
                </a:extLst>
              </a:tr>
              <a:tr h="371121">
                <a:tc vMerge="1">
                  <a:txBody>
                    <a:bodyPr/>
                    <a:lstStyle/>
                    <a:p>
                      <a:endParaRPr kumimoji="1" lang="ja-JP" altLang="en-US"/>
                    </a:p>
                  </a:txBody>
                  <a:tcPr/>
                </a:tc>
                <a:tc>
                  <a:txBody>
                    <a:bodyPr/>
                    <a:lstStyle/>
                    <a:p>
                      <a:pPr algn="just">
                        <a:spcAft>
                          <a:spcPts val="0"/>
                        </a:spcAft>
                      </a:pPr>
                      <a:r>
                        <a:rPr lang="en-US" sz="1500" b="1" kern="100" dirty="0">
                          <a:solidFill>
                            <a:srgbClr val="000000"/>
                          </a:solidFill>
                          <a:effectLst/>
                          <a:latin typeface="+mn-ea"/>
                          <a:ea typeface="+mn-ea"/>
                          <a:cs typeface="Times New Roman" panose="02020603050405020304" pitchFamily="18" charset="0"/>
                        </a:rPr>
                        <a:t>IELTS</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5.5</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55786098"/>
                  </a:ext>
                </a:extLst>
              </a:tr>
              <a:tr h="567156">
                <a:tc vMerge="1">
                  <a:txBody>
                    <a:bodyPr/>
                    <a:lstStyle/>
                    <a:p>
                      <a:endParaRPr kumimoji="1" lang="ja-JP" altLang="en-US"/>
                    </a:p>
                  </a:txBody>
                  <a:tcPr/>
                </a:tc>
                <a:tc>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英検</a:t>
                      </a:r>
                      <a:r>
                        <a:rPr lang="en-US" sz="1500" b="1" kern="100" dirty="0">
                          <a:solidFill>
                            <a:srgbClr val="000000"/>
                          </a:solidFill>
                          <a:effectLst/>
                          <a:latin typeface="+mn-ea"/>
                          <a:ea typeface="+mn-ea"/>
                          <a:cs typeface="Times New Roman" panose="02020603050405020304" pitchFamily="18" charset="0"/>
                        </a:rPr>
                        <a:t>® CSE2.0</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2</a:t>
                      </a:r>
                      <a:r>
                        <a:rPr lang="ja-JP" sz="1500" b="1" kern="100" dirty="0">
                          <a:solidFill>
                            <a:srgbClr val="000000"/>
                          </a:solidFill>
                          <a:effectLst/>
                          <a:latin typeface="+mn-ea"/>
                          <a:ea typeface="+mn-ea"/>
                          <a:cs typeface="Times New Roman" panose="02020603050405020304" pitchFamily="18" charset="0"/>
                        </a:rPr>
                        <a:t>級合格かつ　　　　　　　　　　　</a:t>
                      </a:r>
                      <a:r>
                        <a:rPr lang="ja-JP" altLang="en-US" sz="1500" b="1" kern="100" dirty="0" smtClean="0">
                          <a:solidFill>
                            <a:srgbClr val="000000"/>
                          </a:solidFill>
                          <a:effectLst/>
                          <a:latin typeface="+mn-ea"/>
                          <a:ea typeface="+mn-ea"/>
                          <a:cs typeface="Times New Roman" panose="02020603050405020304" pitchFamily="18" charset="0"/>
                        </a:rPr>
                        <a:t>　　</a:t>
                      </a:r>
                      <a:r>
                        <a:rPr lang="en-US" sz="1500" b="1" kern="100" dirty="0" smtClean="0">
                          <a:solidFill>
                            <a:srgbClr val="000000"/>
                          </a:solidFill>
                          <a:effectLst/>
                          <a:latin typeface="+mn-ea"/>
                          <a:ea typeface="+mn-ea"/>
                          <a:cs typeface="Times New Roman" panose="02020603050405020304" pitchFamily="18" charset="0"/>
                        </a:rPr>
                        <a:t>2200</a:t>
                      </a:r>
                      <a:r>
                        <a:rPr lang="ja-JP" altLang="en-US" sz="1500" b="1" kern="100" dirty="0" smtClean="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500" b="1" kern="100" dirty="0">
                          <a:solidFill>
                            <a:srgbClr val="000000"/>
                          </a:solidFill>
                          <a:effectLst/>
                          <a:latin typeface="+mn-ea"/>
                          <a:ea typeface="+mn-ea"/>
                          <a:cs typeface="Times New Roman" panose="02020603050405020304" pitchFamily="18" charset="0"/>
                        </a:rPr>
                        <a:t>準</a:t>
                      </a:r>
                      <a:r>
                        <a:rPr lang="en-US" sz="1500" b="1" kern="100" dirty="0">
                          <a:solidFill>
                            <a:srgbClr val="000000"/>
                          </a:solidFill>
                          <a:effectLst/>
                          <a:latin typeface="+mn-ea"/>
                          <a:ea typeface="+mn-ea"/>
                          <a:cs typeface="Times New Roman" panose="02020603050405020304" pitchFamily="18" charset="0"/>
                        </a:rPr>
                        <a:t>1</a:t>
                      </a:r>
                      <a:r>
                        <a:rPr lang="ja-JP" sz="1500" b="1" kern="100" dirty="0">
                          <a:solidFill>
                            <a:srgbClr val="000000"/>
                          </a:solidFill>
                          <a:effectLst/>
                          <a:latin typeface="+mn-ea"/>
                          <a:ea typeface="+mn-ea"/>
                          <a:cs typeface="Times New Roman" panose="02020603050405020304" pitchFamily="18" charset="0"/>
                        </a:rPr>
                        <a:t>級合格かつ　　</a:t>
                      </a:r>
                      <a:r>
                        <a:rPr lang="ja-JP" altLang="en-US" sz="1500" b="1" kern="100" dirty="0" smtClean="0">
                          <a:solidFill>
                            <a:srgbClr val="000000"/>
                          </a:solidFill>
                          <a:effectLst/>
                          <a:latin typeface="+mn-ea"/>
                          <a:ea typeface="+mn-ea"/>
                          <a:cs typeface="Times New Roman" panose="02020603050405020304" pitchFamily="18" charset="0"/>
                        </a:rPr>
                        <a:t>　　　　　　　</a:t>
                      </a:r>
                      <a:r>
                        <a:rPr lang="ja-JP" sz="1500" b="1" kern="100" dirty="0">
                          <a:solidFill>
                            <a:srgbClr val="000000"/>
                          </a:solidFill>
                          <a:effectLst/>
                          <a:latin typeface="+mn-ea"/>
                          <a:ea typeface="+mn-ea"/>
                          <a:cs typeface="Times New Roman" panose="02020603050405020304" pitchFamily="18" charset="0"/>
                        </a:rPr>
                        <a:t>　</a:t>
                      </a:r>
                      <a:r>
                        <a:rPr lang="en-US" sz="1500" b="1" kern="100" dirty="0">
                          <a:solidFill>
                            <a:srgbClr val="000000"/>
                          </a:solidFill>
                          <a:effectLst/>
                          <a:latin typeface="+mn-ea"/>
                          <a:ea typeface="+mn-ea"/>
                          <a:cs typeface="Times New Roman" panose="02020603050405020304" pitchFamily="18" charset="0"/>
                        </a:rPr>
                        <a:t>2304-2399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500" b="1" kern="100" dirty="0">
                          <a:solidFill>
                            <a:srgbClr val="000000"/>
                          </a:solidFill>
                          <a:effectLst/>
                          <a:latin typeface="+mn-ea"/>
                          <a:ea typeface="+mn-ea"/>
                          <a:cs typeface="Times New Roman" panose="02020603050405020304" pitchFamily="18" charset="0"/>
                        </a:rPr>
                        <a:t>準</a:t>
                      </a:r>
                      <a:r>
                        <a:rPr lang="en-US" sz="1500" b="1" kern="100" dirty="0">
                          <a:solidFill>
                            <a:srgbClr val="000000"/>
                          </a:solidFill>
                          <a:effectLst/>
                          <a:latin typeface="+mn-ea"/>
                          <a:ea typeface="+mn-ea"/>
                          <a:cs typeface="Times New Roman" panose="02020603050405020304" pitchFamily="18" charset="0"/>
                        </a:rPr>
                        <a:t>1</a:t>
                      </a:r>
                      <a:r>
                        <a:rPr lang="ja-JP" sz="1500" b="1" kern="100" dirty="0">
                          <a:solidFill>
                            <a:srgbClr val="000000"/>
                          </a:solidFill>
                          <a:effectLst/>
                          <a:latin typeface="+mn-ea"/>
                          <a:ea typeface="+mn-ea"/>
                          <a:cs typeface="Times New Roman" panose="02020603050405020304" pitchFamily="18" charset="0"/>
                        </a:rPr>
                        <a:t>級合格かつ　　　　　　</a:t>
                      </a:r>
                      <a:r>
                        <a:rPr lang="ja-JP" altLang="en-US" sz="1500" b="1" kern="100" dirty="0" smtClean="0">
                          <a:solidFill>
                            <a:srgbClr val="000000"/>
                          </a:solidFill>
                          <a:effectLst/>
                          <a:latin typeface="+mn-ea"/>
                          <a:ea typeface="+mn-ea"/>
                          <a:cs typeface="Times New Roman" panose="02020603050405020304" pitchFamily="18" charset="0"/>
                        </a:rPr>
                        <a:t>　　　</a:t>
                      </a:r>
                      <a:r>
                        <a:rPr lang="ja-JP" sz="1500" b="1" kern="100" dirty="0">
                          <a:solidFill>
                            <a:srgbClr val="000000"/>
                          </a:solidFill>
                          <a:effectLst/>
                          <a:latin typeface="+mn-ea"/>
                          <a:ea typeface="+mn-ea"/>
                          <a:cs typeface="Times New Roman" panose="02020603050405020304" pitchFamily="18" charset="0"/>
                        </a:rPr>
                        <a:t>　　</a:t>
                      </a:r>
                      <a:r>
                        <a:rPr lang="en-US" sz="1500" b="1" kern="100" dirty="0">
                          <a:solidFill>
                            <a:srgbClr val="000000"/>
                          </a:solidFill>
                          <a:effectLst/>
                          <a:latin typeface="+mn-ea"/>
                          <a:ea typeface="+mn-ea"/>
                          <a:cs typeface="Times New Roman" panose="02020603050405020304" pitchFamily="18" charset="0"/>
                        </a:rPr>
                        <a:t>2400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96777471"/>
                  </a:ext>
                </a:extLst>
              </a:tr>
              <a:tr h="433940">
                <a:tc vMerge="1">
                  <a:txBody>
                    <a:bodyPr/>
                    <a:lstStyle/>
                    <a:p>
                      <a:endParaRPr kumimoji="1" lang="ja-JP" altLang="en-US"/>
                    </a:p>
                  </a:txBody>
                  <a:tcPr/>
                </a:tc>
                <a:tc>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英語プレイスメントα</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640-689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690-729</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US" sz="1500" b="1" kern="100" dirty="0">
                          <a:solidFill>
                            <a:srgbClr val="000000"/>
                          </a:solidFill>
                          <a:effectLst/>
                          <a:latin typeface="+mn-ea"/>
                          <a:ea typeface="+mn-ea"/>
                          <a:cs typeface="Times New Roman" panose="02020603050405020304" pitchFamily="18" charset="0"/>
                        </a:rPr>
                        <a:t>730</a:t>
                      </a:r>
                      <a:r>
                        <a:rPr lang="ja-JP" sz="1500" b="1" kern="100" dirty="0">
                          <a:solidFill>
                            <a:srgbClr val="000000"/>
                          </a:solidFill>
                          <a:effectLst/>
                          <a:latin typeface="+mn-ea"/>
                          <a:ea typeface="+mn-ea"/>
                          <a:cs typeface="Times New Roman" panose="02020603050405020304" pitchFamily="18" charset="0"/>
                        </a:rPr>
                        <a:t>以上</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2109264"/>
                  </a:ext>
                </a:extLst>
              </a:tr>
              <a:tr h="257313">
                <a:tc gridSpan="2">
                  <a:txBody>
                    <a:bodyPr/>
                    <a:lstStyle/>
                    <a:p>
                      <a:pPr algn="just">
                        <a:spcAft>
                          <a:spcPts val="0"/>
                        </a:spcAft>
                      </a:pPr>
                      <a:r>
                        <a:rPr lang="ja-JP" sz="1500" b="1" kern="100" dirty="0">
                          <a:solidFill>
                            <a:srgbClr val="000000"/>
                          </a:solidFill>
                          <a:effectLst/>
                          <a:latin typeface="+mn-ea"/>
                          <a:ea typeface="+mn-ea"/>
                          <a:cs typeface="Times New Roman" panose="02020603050405020304" pitchFamily="18" charset="0"/>
                        </a:rPr>
                        <a:t>開講キャンパス</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gridSpan="3">
                  <a:txBody>
                    <a:bodyPr/>
                    <a:lstStyle/>
                    <a:p>
                      <a:pPr algn="ctr">
                        <a:spcAft>
                          <a:spcPts val="0"/>
                        </a:spcAft>
                      </a:pPr>
                      <a:r>
                        <a:rPr lang="ja-JP" sz="1500" b="1" kern="100" dirty="0">
                          <a:solidFill>
                            <a:srgbClr val="000000"/>
                          </a:solidFill>
                          <a:effectLst/>
                          <a:latin typeface="+mn-ea"/>
                          <a:ea typeface="+mn-ea"/>
                          <a:cs typeface="Times New Roman" panose="02020603050405020304" pitchFamily="18" charset="0"/>
                        </a:rPr>
                        <a:t>市ケ谷・多摩・小金井</a:t>
                      </a:r>
                      <a:endParaRPr lang="ja-JP" sz="1500" b="1" kern="100" dirty="0">
                        <a:effectLst/>
                        <a:latin typeface="+mn-ea"/>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05072293"/>
                  </a:ext>
                </a:extLst>
              </a:tr>
            </a:tbl>
          </a:graphicData>
        </a:graphic>
      </p:graphicFrame>
      <p:sp>
        <p:nvSpPr>
          <p:cNvPr id="3" name="楕円 2"/>
          <p:cNvSpPr/>
          <p:nvPr/>
        </p:nvSpPr>
        <p:spPr>
          <a:xfrm>
            <a:off x="5672380" y="2867186"/>
            <a:ext cx="542441" cy="525302"/>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936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960" y="427038"/>
            <a:ext cx="8229600" cy="731202"/>
          </a:xfrm>
        </p:spPr>
        <p:txBody>
          <a:bodyPr/>
          <a:lstStyle/>
          <a:p>
            <a:r>
              <a:rPr lang="ja-JP" altLang="en-US" sz="2800" b="1" dirty="0" smtClean="0">
                <a:solidFill>
                  <a:schemeClr val="tx2"/>
                </a:solidFill>
              </a:rPr>
              <a:t>開講科目（</a:t>
            </a:r>
            <a:r>
              <a:rPr lang="en-US" altLang="ja-JP" sz="2800" b="1" dirty="0" smtClean="0">
                <a:solidFill>
                  <a:schemeClr val="tx2"/>
                </a:solidFill>
              </a:rPr>
              <a:t>CE0</a:t>
            </a:r>
            <a:r>
              <a:rPr lang="ja-JP" altLang="en-US" sz="2800" b="1" dirty="0" smtClean="0">
                <a:solidFill>
                  <a:schemeClr val="tx2"/>
                </a:solidFill>
              </a:rPr>
              <a:t>～</a:t>
            </a:r>
            <a:r>
              <a:rPr lang="en-US" altLang="ja-JP" sz="2800" b="1" dirty="0" smtClean="0">
                <a:solidFill>
                  <a:schemeClr val="tx2"/>
                </a:solidFill>
              </a:rPr>
              <a:t>CE3</a:t>
            </a:r>
            <a:r>
              <a:rPr lang="ja-JP" altLang="en-US" sz="2800" b="1" dirty="0" smtClean="0">
                <a:solidFill>
                  <a:schemeClr val="tx2"/>
                </a:solidFill>
              </a:rPr>
              <a:t>）</a:t>
            </a:r>
            <a:r>
              <a:rPr lang="en-US" altLang="ja-JP" sz="2800" b="1" dirty="0" smtClean="0">
                <a:solidFill>
                  <a:schemeClr val="tx2"/>
                </a:solidFill>
              </a:rPr>
              <a:t>: </a:t>
            </a:r>
            <a:r>
              <a:rPr lang="ja-JP" altLang="en-US" sz="2800" b="1" dirty="0">
                <a:solidFill>
                  <a:schemeClr val="tx2"/>
                </a:solidFill>
              </a:rPr>
              <a:t>１</a:t>
            </a:r>
            <a:r>
              <a:rPr lang="ja-JP" altLang="en-US" sz="2800" b="1" dirty="0" smtClean="0">
                <a:solidFill>
                  <a:schemeClr val="tx2"/>
                </a:solidFill>
              </a:rPr>
              <a:t>単位</a:t>
            </a:r>
            <a:endParaRPr kumimoji="1" lang="ja-JP" altLang="en-US" sz="2800" b="1" dirty="0">
              <a:solidFill>
                <a:schemeClr val="tx2"/>
              </a:solidFill>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5</a:t>
            </a:fld>
            <a:endParaRPr lang="ja-JP" altLang="en-US"/>
          </a:p>
        </p:txBody>
      </p:sp>
      <p:sp>
        <p:nvSpPr>
          <p:cNvPr id="4" name="Rectangle 1"/>
          <p:cNvSpPr>
            <a:spLocks noChangeArrowheads="1"/>
          </p:cNvSpPr>
          <p:nvPr/>
        </p:nvSpPr>
        <p:spPr bwMode="auto">
          <a:xfrm>
            <a:off x="628650" y="3595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151875150"/>
              </p:ext>
            </p:extLst>
          </p:nvPr>
        </p:nvGraphicFramePr>
        <p:xfrm>
          <a:off x="278780" y="1471961"/>
          <a:ext cx="8631044" cy="4845603"/>
        </p:xfrm>
        <a:graphic>
          <a:graphicData uri="http://schemas.openxmlformats.org/drawingml/2006/table">
            <a:tbl>
              <a:tblPr firstRow="1" firstCol="1" bandRow="1">
                <a:tableStyleId>{5C22544A-7EE6-4342-B048-85BDC9FD1C3A}</a:tableStyleId>
              </a:tblPr>
              <a:tblGrid>
                <a:gridCol w="1280109">
                  <a:extLst>
                    <a:ext uri="{9D8B030D-6E8A-4147-A177-3AD203B41FA5}">
                      <a16:colId xmlns:a16="http://schemas.microsoft.com/office/drawing/2014/main" val="553385760"/>
                    </a:ext>
                  </a:extLst>
                </a:gridCol>
                <a:gridCol w="6729887">
                  <a:extLst>
                    <a:ext uri="{9D8B030D-6E8A-4147-A177-3AD203B41FA5}">
                      <a16:colId xmlns:a16="http://schemas.microsoft.com/office/drawing/2014/main" val="2643810844"/>
                    </a:ext>
                  </a:extLst>
                </a:gridCol>
                <a:gridCol w="621048">
                  <a:extLst>
                    <a:ext uri="{9D8B030D-6E8A-4147-A177-3AD203B41FA5}">
                      <a16:colId xmlns:a16="http://schemas.microsoft.com/office/drawing/2014/main" val="4062013365"/>
                    </a:ext>
                  </a:extLst>
                </a:gridCol>
              </a:tblGrid>
              <a:tr h="896207">
                <a:tc>
                  <a:txBody>
                    <a:bodyPr/>
                    <a:lstStyle/>
                    <a:p>
                      <a:pPr algn="ctr">
                        <a:lnSpc>
                          <a:spcPts val="800"/>
                        </a:lnSpc>
                        <a:spcBef>
                          <a:spcPts val="250"/>
                        </a:spcBef>
                        <a:spcAft>
                          <a:spcPts val="0"/>
                        </a:spcAft>
                      </a:pPr>
                      <a:endParaRPr lang="en-US" altLang="ja-JP" sz="2400" kern="100" dirty="0" smtClean="0">
                        <a:effectLst/>
                      </a:endParaRPr>
                    </a:p>
                    <a:p>
                      <a:pPr algn="ctr">
                        <a:lnSpc>
                          <a:spcPts val="800"/>
                        </a:lnSpc>
                        <a:spcBef>
                          <a:spcPts val="250"/>
                        </a:spcBef>
                        <a:spcAft>
                          <a:spcPts val="0"/>
                        </a:spcAft>
                      </a:pPr>
                      <a:endParaRPr lang="en-US" altLang="ja-JP" sz="2400" kern="100" dirty="0" smtClean="0">
                        <a:effectLst/>
                      </a:endParaRPr>
                    </a:p>
                    <a:p>
                      <a:pPr algn="ctr">
                        <a:lnSpc>
                          <a:spcPts val="800"/>
                        </a:lnSpc>
                        <a:spcBef>
                          <a:spcPts val="250"/>
                        </a:spcBef>
                        <a:spcAft>
                          <a:spcPts val="0"/>
                        </a:spcAft>
                      </a:pPr>
                      <a:endParaRPr lang="en-US" altLang="ja-JP" sz="2400" kern="100" dirty="0" smtClean="0">
                        <a:effectLst/>
                      </a:endParaRPr>
                    </a:p>
                    <a:p>
                      <a:pPr algn="ctr">
                        <a:lnSpc>
                          <a:spcPts val="800"/>
                        </a:lnSpc>
                        <a:spcBef>
                          <a:spcPts val="250"/>
                        </a:spcBef>
                        <a:spcAft>
                          <a:spcPts val="0"/>
                        </a:spcAft>
                      </a:pPr>
                      <a:r>
                        <a:rPr lang="ja-JP" sz="2400" kern="100" dirty="0" smtClean="0">
                          <a:effectLst/>
                        </a:rPr>
                        <a:t>レベル</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a:txBody>
                    <a:bodyPr/>
                    <a:lstStyle/>
                    <a:p>
                      <a:pPr algn="ctr">
                        <a:lnSpc>
                          <a:spcPts val="800"/>
                        </a:lnSpc>
                        <a:spcBef>
                          <a:spcPts val="250"/>
                        </a:spcBef>
                        <a:spcAft>
                          <a:spcPts val="0"/>
                        </a:spcAft>
                      </a:pPr>
                      <a:endParaRPr lang="en-US" altLang="ja-JP" sz="2400" kern="100" dirty="0" smtClean="0">
                        <a:effectLst/>
                      </a:endParaRPr>
                    </a:p>
                    <a:p>
                      <a:pPr algn="ctr">
                        <a:lnSpc>
                          <a:spcPts val="800"/>
                        </a:lnSpc>
                        <a:spcBef>
                          <a:spcPts val="250"/>
                        </a:spcBef>
                        <a:spcAft>
                          <a:spcPts val="0"/>
                        </a:spcAft>
                      </a:pPr>
                      <a:endParaRPr lang="en-US" altLang="ja-JP" sz="2400" kern="100" dirty="0" smtClean="0">
                        <a:effectLst/>
                      </a:endParaRPr>
                    </a:p>
                    <a:p>
                      <a:pPr algn="ctr">
                        <a:lnSpc>
                          <a:spcPts val="800"/>
                        </a:lnSpc>
                        <a:spcBef>
                          <a:spcPts val="250"/>
                        </a:spcBef>
                        <a:spcAft>
                          <a:spcPts val="0"/>
                        </a:spcAft>
                      </a:pPr>
                      <a:endParaRPr lang="en-US" altLang="ja-JP" sz="2400" kern="100" dirty="0" smtClean="0">
                        <a:effectLst/>
                      </a:endParaRPr>
                    </a:p>
                    <a:p>
                      <a:pPr algn="ctr">
                        <a:lnSpc>
                          <a:spcPts val="800"/>
                        </a:lnSpc>
                        <a:spcBef>
                          <a:spcPts val="250"/>
                        </a:spcBef>
                        <a:spcAft>
                          <a:spcPts val="0"/>
                        </a:spcAft>
                      </a:pPr>
                      <a:r>
                        <a:rPr lang="ja-JP" sz="2400" kern="100" dirty="0" smtClean="0">
                          <a:effectLst/>
                        </a:rPr>
                        <a:t>春</a:t>
                      </a:r>
                      <a:r>
                        <a:rPr lang="ja-JP" sz="2400" kern="100" dirty="0">
                          <a:effectLst/>
                        </a:rPr>
                        <a:t>学期開講科目</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a:txBody>
                    <a:bodyPr/>
                    <a:lstStyle/>
                    <a:p>
                      <a:pPr algn="ctr">
                        <a:lnSpc>
                          <a:spcPts val="800"/>
                        </a:lnSpc>
                        <a:spcBef>
                          <a:spcPts val="250"/>
                        </a:spcBef>
                        <a:spcAft>
                          <a:spcPts val="0"/>
                        </a:spcAft>
                      </a:pPr>
                      <a:endParaRPr lang="en-US" altLang="ja-JP" sz="2000" kern="100" dirty="0" smtClean="0">
                        <a:effectLst/>
                      </a:endParaRPr>
                    </a:p>
                    <a:p>
                      <a:pPr algn="ctr">
                        <a:lnSpc>
                          <a:spcPts val="800"/>
                        </a:lnSpc>
                        <a:spcBef>
                          <a:spcPts val="250"/>
                        </a:spcBef>
                        <a:spcAft>
                          <a:spcPts val="0"/>
                        </a:spcAft>
                      </a:pPr>
                      <a:endParaRPr lang="en-US" altLang="ja-JP" sz="2000" kern="100" dirty="0" smtClean="0">
                        <a:effectLst/>
                      </a:endParaRPr>
                    </a:p>
                    <a:p>
                      <a:pPr algn="ctr">
                        <a:lnSpc>
                          <a:spcPts val="800"/>
                        </a:lnSpc>
                        <a:spcBef>
                          <a:spcPts val="250"/>
                        </a:spcBef>
                        <a:spcAft>
                          <a:spcPts val="0"/>
                        </a:spcAft>
                      </a:pPr>
                      <a:endParaRPr lang="en-US" altLang="ja-JP" sz="2000" kern="100" dirty="0" smtClean="0">
                        <a:effectLst/>
                      </a:endParaRPr>
                    </a:p>
                    <a:p>
                      <a:pPr algn="ctr">
                        <a:lnSpc>
                          <a:spcPts val="800"/>
                        </a:lnSpc>
                        <a:spcBef>
                          <a:spcPts val="250"/>
                        </a:spcBef>
                        <a:spcAft>
                          <a:spcPts val="0"/>
                        </a:spcAft>
                      </a:pPr>
                      <a:r>
                        <a:rPr lang="ja-JP" sz="2000" kern="100" dirty="0" smtClean="0">
                          <a:effectLst/>
                        </a:rPr>
                        <a:t>単位</a:t>
                      </a:r>
                      <a:endParaRPr lang="ja-JP" sz="20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extLst>
                  <a:ext uri="{0D108BD9-81ED-4DB2-BD59-A6C34878D82A}">
                    <a16:rowId xmlns:a16="http://schemas.microsoft.com/office/drawing/2014/main" val="1008879851"/>
                  </a:ext>
                </a:extLst>
              </a:tr>
              <a:tr h="669000">
                <a:tc rowSpan="2">
                  <a:txBody>
                    <a:bodyPr/>
                    <a:lstStyle/>
                    <a:p>
                      <a:pPr algn="ctr">
                        <a:lnSpc>
                          <a:spcPts val="800"/>
                        </a:lnSpc>
                        <a:spcBef>
                          <a:spcPts val="250"/>
                        </a:spcBef>
                        <a:spcAft>
                          <a:spcPts val="0"/>
                        </a:spcAft>
                      </a:pPr>
                      <a:r>
                        <a:rPr lang="en-US" sz="2400" kern="100" dirty="0">
                          <a:effectLst/>
                        </a:rPr>
                        <a:t>CE1</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tc>
                  <a:txBody>
                    <a:bodyPr/>
                    <a:lstStyle/>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r>
                        <a:rPr lang="en-US" sz="2400" kern="100" dirty="0" smtClean="0">
                          <a:effectLst/>
                        </a:rPr>
                        <a:t>Oral </a:t>
                      </a:r>
                      <a:r>
                        <a:rPr lang="en-US" sz="2400" kern="100" dirty="0">
                          <a:effectLst/>
                        </a:rPr>
                        <a:t>Presentation &amp; Discussion: Intermediate 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rowSpan="6">
                  <a:txBody>
                    <a:bodyPr/>
                    <a:lstStyle/>
                    <a:p>
                      <a:pPr algn="ctr">
                        <a:lnSpc>
                          <a:spcPts val="800"/>
                        </a:lnSpc>
                        <a:spcBef>
                          <a:spcPts val="250"/>
                        </a:spcBef>
                        <a:spcAft>
                          <a:spcPts val="0"/>
                        </a:spcAft>
                      </a:pPr>
                      <a:r>
                        <a:rPr lang="en-US" sz="2000" kern="100" dirty="0">
                          <a:effectLst/>
                        </a:rPr>
                        <a:t>1</a:t>
                      </a:r>
                      <a:endParaRPr lang="ja-JP" sz="20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extLst>
                  <a:ext uri="{0D108BD9-81ED-4DB2-BD59-A6C34878D82A}">
                    <a16:rowId xmlns:a16="http://schemas.microsoft.com/office/drawing/2014/main" val="883463109"/>
                  </a:ext>
                </a:extLst>
              </a:tr>
              <a:tr h="620432">
                <a:tc vMerge="1">
                  <a:txBody>
                    <a:bodyPr/>
                    <a:lstStyle/>
                    <a:p>
                      <a:endParaRPr kumimoji="1" lang="ja-JP" altLang="en-US"/>
                    </a:p>
                  </a:txBody>
                  <a:tcPr/>
                </a:tc>
                <a:tc>
                  <a:txBody>
                    <a:bodyPr/>
                    <a:lstStyle/>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r>
                        <a:rPr lang="en-US" sz="2400" kern="100" dirty="0" smtClean="0">
                          <a:effectLst/>
                        </a:rPr>
                        <a:t>Writing </a:t>
                      </a:r>
                      <a:r>
                        <a:rPr lang="en-US" sz="2400" kern="100" dirty="0">
                          <a:effectLst/>
                        </a:rPr>
                        <a:t>&amp; Discussion: Intermediate 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3809955239"/>
                  </a:ext>
                </a:extLst>
              </a:tr>
              <a:tr h="822296">
                <a:tc rowSpan="2">
                  <a:txBody>
                    <a:bodyPr/>
                    <a:lstStyle/>
                    <a:p>
                      <a:pPr algn="ctr">
                        <a:lnSpc>
                          <a:spcPts val="800"/>
                        </a:lnSpc>
                        <a:spcBef>
                          <a:spcPts val="250"/>
                        </a:spcBef>
                        <a:spcAft>
                          <a:spcPts val="0"/>
                        </a:spcAft>
                      </a:pPr>
                      <a:r>
                        <a:rPr lang="en-US" sz="2400" kern="100">
                          <a:effectLst/>
                        </a:rPr>
                        <a:t>CE2</a:t>
                      </a:r>
                      <a:endParaRPr lang="ja-JP" sz="2400" b="1" kern="10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tc>
                  <a:txBody>
                    <a:bodyPr/>
                    <a:lstStyle/>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r>
                        <a:rPr lang="en-US" sz="2400" kern="100" dirty="0" smtClean="0">
                          <a:effectLst/>
                        </a:rPr>
                        <a:t>Oral </a:t>
                      </a:r>
                      <a:r>
                        <a:rPr lang="en-US" sz="2400" kern="100" dirty="0">
                          <a:effectLst/>
                        </a:rPr>
                        <a:t>Presentation &amp; Discussion: </a:t>
                      </a:r>
                      <a:r>
                        <a:rPr lang="en-US" sz="2400" kern="100" dirty="0" smtClean="0">
                          <a:effectLst/>
                        </a:rPr>
                        <a:t>Higher-Intermediate </a:t>
                      </a:r>
                      <a:r>
                        <a:rPr lang="en-US" sz="2400" kern="100" dirty="0">
                          <a:effectLst/>
                        </a:rPr>
                        <a:t>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2463762634"/>
                  </a:ext>
                </a:extLst>
              </a:tr>
              <a:tr h="664162">
                <a:tc vMerge="1">
                  <a:txBody>
                    <a:bodyPr/>
                    <a:lstStyle/>
                    <a:p>
                      <a:endParaRPr kumimoji="1" lang="ja-JP" altLang="en-US"/>
                    </a:p>
                  </a:txBody>
                  <a:tcPr/>
                </a:tc>
                <a:tc>
                  <a:txBody>
                    <a:bodyPr/>
                    <a:lstStyle/>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r>
                        <a:rPr lang="en-US" sz="2400" kern="100" dirty="0" smtClean="0">
                          <a:effectLst/>
                        </a:rPr>
                        <a:t>Writing </a:t>
                      </a:r>
                      <a:r>
                        <a:rPr lang="en-US" sz="2400" kern="100" dirty="0">
                          <a:effectLst/>
                        </a:rPr>
                        <a:t>&amp; Discussion: Higher-Intermediate </a:t>
                      </a:r>
                      <a:r>
                        <a:rPr lang="en-US" sz="2400" kern="100" dirty="0" smtClean="0">
                          <a:effectLst/>
                        </a:rPr>
                        <a:t>I</a:t>
                      </a:r>
                    </a:p>
                  </a:txBody>
                  <a:tcPr marL="17780" marR="17780" marT="0" marB="0"/>
                </a:tc>
                <a:tc vMerge="1">
                  <a:txBody>
                    <a:bodyPr/>
                    <a:lstStyle/>
                    <a:p>
                      <a:endParaRPr kumimoji="1" lang="ja-JP" altLang="en-US"/>
                    </a:p>
                  </a:txBody>
                  <a:tcPr/>
                </a:tc>
                <a:extLst>
                  <a:ext uri="{0D108BD9-81ED-4DB2-BD59-A6C34878D82A}">
                    <a16:rowId xmlns:a16="http://schemas.microsoft.com/office/drawing/2014/main" val="3317437714"/>
                  </a:ext>
                </a:extLst>
              </a:tr>
              <a:tr h="652806">
                <a:tc rowSpan="2">
                  <a:txBody>
                    <a:bodyPr/>
                    <a:lstStyle/>
                    <a:p>
                      <a:pPr algn="ctr">
                        <a:lnSpc>
                          <a:spcPts val="800"/>
                        </a:lnSpc>
                        <a:spcBef>
                          <a:spcPts val="250"/>
                        </a:spcBef>
                        <a:spcAft>
                          <a:spcPts val="0"/>
                        </a:spcAft>
                      </a:pPr>
                      <a:r>
                        <a:rPr lang="en-US" sz="2400" kern="100">
                          <a:effectLst/>
                        </a:rPr>
                        <a:t>CE3</a:t>
                      </a:r>
                      <a:endParaRPr lang="ja-JP" sz="2400" b="1" kern="10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nchor="ctr"/>
                </a:tc>
                <a:tc>
                  <a:txBody>
                    <a:bodyPr/>
                    <a:lstStyle/>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r>
                        <a:rPr lang="en-US" sz="2400" kern="100" dirty="0" smtClean="0">
                          <a:effectLst/>
                        </a:rPr>
                        <a:t>Oral </a:t>
                      </a:r>
                      <a:r>
                        <a:rPr lang="en-US" sz="2400" kern="100" dirty="0">
                          <a:effectLst/>
                        </a:rPr>
                        <a:t>Presentation &amp; Discussion: Advanced I</a:t>
                      </a: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715276800"/>
                  </a:ext>
                </a:extLst>
              </a:tr>
              <a:tr h="417257">
                <a:tc vMerge="1">
                  <a:txBody>
                    <a:bodyPr/>
                    <a:lstStyle/>
                    <a:p>
                      <a:endParaRPr kumimoji="1" lang="ja-JP" altLang="en-US"/>
                    </a:p>
                  </a:txBody>
                  <a:tcPr/>
                </a:tc>
                <a:tc>
                  <a:txBody>
                    <a:bodyPr/>
                    <a:lstStyle/>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endParaRPr lang="en-US" sz="2400" kern="100" dirty="0" smtClean="0">
                        <a:effectLst/>
                      </a:endParaRPr>
                    </a:p>
                    <a:p>
                      <a:pPr>
                        <a:lnSpc>
                          <a:spcPts val="800"/>
                        </a:lnSpc>
                        <a:spcBef>
                          <a:spcPts val="250"/>
                        </a:spcBef>
                        <a:spcAft>
                          <a:spcPts val="0"/>
                        </a:spcAft>
                      </a:pPr>
                      <a:r>
                        <a:rPr lang="en-US" sz="2400" kern="100" dirty="0" smtClean="0">
                          <a:effectLst/>
                        </a:rPr>
                        <a:t>Writing </a:t>
                      </a:r>
                      <a:r>
                        <a:rPr lang="en-US" sz="2400" kern="100" dirty="0">
                          <a:effectLst/>
                        </a:rPr>
                        <a:t>&amp; Discussion: Advanced </a:t>
                      </a:r>
                      <a:r>
                        <a:rPr lang="en-US" sz="2400" kern="100" dirty="0" smtClean="0">
                          <a:effectLst/>
                        </a:rPr>
                        <a:t>I</a:t>
                      </a:r>
                    </a:p>
                    <a:p>
                      <a:pPr>
                        <a:lnSpc>
                          <a:spcPts val="800"/>
                        </a:lnSpc>
                        <a:spcBef>
                          <a:spcPts val="250"/>
                        </a:spcBef>
                        <a:spcAft>
                          <a:spcPts val="0"/>
                        </a:spcAft>
                      </a:pPr>
                      <a:endParaRPr lang="ja-JP" sz="2400" b="1" kern="100" dirty="0">
                        <a:solidFill>
                          <a:srgbClr val="525252"/>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780" marR="17780" marT="0" marB="0"/>
                </a:tc>
                <a:tc vMerge="1">
                  <a:txBody>
                    <a:bodyPr/>
                    <a:lstStyle/>
                    <a:p>
                      <a:endParaRPr kumimoji="1" lang="ja-JP" altLang="en-US"/>
                    </a:p>
                  </a:txBody>
                  <a:tcPr/>
                </a:tc>
                <a:extLst>
                  <a:ext uri="{0D108BD9-81ED-4DB2-BD59-A6C34878D82A}">
                    <a16:rowId xmlns:a16="http://schemas.microsoft.com/office/drawing/2014/main" val="2916595263"/>
                  </a:ext>
                </a:extLst>
              </a:tr>
            </a:tbl>
          </a:graphicData>
        </a:graphic>
      </p:graphicFrame>
      <p:sp>
        <p:nvSpPr>
          <p:cNvPr id="8" name="Rectangle 2"/>
          <p:cNvSpPr>
            <a:spLocks noChangeArrowheads="1"/>
          </p:cNvSpPr>
          <p:nvPr/>
        </p:nvSpPr>
        <p:spPr bwMode="auto">
          <a:xfrm>
            <a:off x="2671763" y="3392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1262" y="335280"/>
            <a:ext cx="8205537" cy="807720"/>
          </a:xfrm>
        </p:spPr>
        <p:txBody>
          <a:bodyPr/>
          <a:lstStyle/>
          <a:p>
            <a:r>
              <a:rPr lang="ja-JP" altLang="en-US" sz="4400" b="1" dirty="0" smtClean="0">
                <a:solidFill>
                  <a:schemeClr val="tx2"/>
                </a:solidFill>
                <a:latin typeface="+mn-lt"/>
              </a:rPr>
              <a:t>シラバス</a:t>
            </a:r>
            <a:r>
              <a:rPr lang="ja-JP" altLang="en-US" sz="2800" b="1" dirty="0" smtClean="0">
                <a:solidFill>
                  <a:schemeClr val="tx2"/>
                </a:solidFill>
                <a:latin typeface="+mn-lt"/>
              </a:rPr>
              <a:t> </a:t>
            </a:r>
            <a:endParaRPr kumimoji="1" lang="ja-JP" altLang="en-US" sz="2800" b="1" dirty="0">
              <a:solidFill>
                <a:schemeClr val="tx2"/>
              </a:solidFill>
              <a:latin typeface="+mn-lt"/>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6</a:t>
            </a:fld>
            <a:endParaRPr lang="ja-JP" altLang="en-US"/>
          </a:p>
        </p:txBody>
      </p:sp>
      <p:pic>
        <p:nvPicPr>
          <p:cNvPr id="4" name="図 3"/>
          <p:cNvPicPr>
            <a:picLocks noChangeAspect="1"/>
          </p:cNvPicPr>
          <p:nvPr/>
        </p:nvPicPr>
        <p:blipFill>
          <a:blip r:embed="rId3"/>
          <a:stretch>
            <a:fillRect/>
          </a:stretch>
        </p:blipFill>
        <p:spPr>
          <a:xfrm>
            <a:off x="444128" y="1405051"/>
            <a:ext cx="8242671" cy="4821937"/>
          </a:xfrm>
          <a:prstGeom prst="rect">
            <a:avLst/>
          </a:prstGeom>
        </p:spPr>
      </p:pic>
      <p:cxnSp>
        <p:nvCxnSpPr>
          <p:cNvPr id="14" name="直線矢印コネクタ 13"/>
          <p:cNvCxnSpPr/>
          <p:nvPr/>
        </p:nvCxnSpPr>
        <p:spPr>
          <a:xfrm flipH="1" flipV="1">
            <a:off x="4011284" y="3229629"/>
            <a:ext cx="661694" cy="210904"/>
          </a:xfrm>
          <a:prstGeom prst="straightConnector1">
            <a:avLst/>
          </a:prstGeom>
          <a:ln w="5080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680775" y="3335081"/>
            <a:ext cx="1571863" cy="400110"/>
          </a:xfrm>
          <a:prstGeom prst="rect">
            <a:avLst/>
          </a:prstGeom>
          <a:noFill/>
        </p:spPr>
        <p:txBody>
          <a:bodyPr wrap="square" rtlCol="0">
            <a:spAutoFit/>
          </a:bodyPr>
          <a:lstStyle/>
          <a:p>
            <a:r>
              <a:rPr lang="en-US" altLang="ja-JP" sz="2000" dirty="0" smtClean="0">
                <a:solidFill>
                  <a:srgbClr val="FF0000"/>
                </a:solidFill>
                <a:effectLst>
                  <a:glow rad="127000">
                    <a:schemeClr val="bg1">
                      <a:alpha val="90000"/>
                    </a:schemeClr>
                  </a:glow>
                </a:effectLst>
                <a:latin typeface="HGP創英角ｺﾞｼｯｸUB" panose="020B0900000000000000" pitchFamily="50" charset="-128"/>
                <a:ea typeface="HGP創英角ｺﾞｼｯｸUB" panose="020B0900000000000000" pitchFamily="50" charset="-128"/>
              </a:rPr>
              <a:t>Web</a:t>
            </a:r>
            <a:r>
              <a:rPr lang="ja-JP" altLang="en-US" sz="2000" dirty="0" smtClean="0">
                <a:solidFill>
                  <a:srgbClr val="FF0000"/>
                </a:solidFill>
                <a:effectLst>
                  <a:glow rad="127000">
                    <a:schemeClr val="bg1">
                      <a:alpha val="90000"/>
                    </a:schemeClr>
                  </a:glow>
                </a:effectLst>
                <a:latin typeface="HGP創英角ｺﾞｼｯｸUB" panose="020B0900000000000000" pitchFamily="50" charset="-128"/>
                <a:ea typeface="HGP創英角ｺﾞｼｯｸUB" panose="020B0900000000000000" pitchFamily="50" charset="-128"/>
              </a:rPr>
              <a:t>シラバス</a:t>
            </a:r>
            <a:endParaRPr kumimoji="1" lang="ja-JP" altLang="en-US" sz="2000" dirty="0">
              <a:solidFill>
                <a:srgbClr val="FF0000"/>
              </a:solidFill>
              <a:effectLst>
                <a:glow rad="127000">
                  <a:schemeClr val="bg1">
                    <a:alpha val="90000"/>
                  </a:schemeClr>
                </a:glow>
              </a:effectLst>
              <a:latin typeface="HGP創英角ｺﾞｼｯｸUB" panose="020B0900000000000000" pitchFamily="50" charset="-128"/>
              <a:ea typeface="HGP創英角ｺﾞｼｯｸUB" panose="020B0900000000000000" pitchFamily="50" charset="-128"/>
            </a:endParaRPr>
          </a:p>
        </p:txBody>
      </p:sp>
      <p:sp>
        <p:nvSpPr>
          <p:cNvPr id="8" name="楕円 7"/>
          <p:cNvSpPr/>
          <p:nvPr/>
        </p:nvSpPr>
        <p:spPr>
          <a:xfrm>
            <a:off x="444128" y="3303713"/>
            <a:ext cx="727211" cy="335641"/>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楕円 14"/>
          <p:cNvSpPr/>
          <p:nvPr/>
        </p:nvSpPr>
        <p:spPr>
          <a:xfrm>
            <a:off x="1435835" y="2491574"/>
            <a:ext cx="702804" cy="335641"/>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楕円 16"/>
          <p:cNvSpPr/>
          <p:nvPr/>
        </p:nvSpPr>
        <p:spPr>
          <a:xfrm>
            <a:off x="2439183" y="2491574"/>
            <a:ext cx="598742" cy="335641"/>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楕円 17"/>
          <p:cNvSpPr/>
          <p:nvPr/>
        </p:nvSpPr>
        <p:spPr>
          <a:xfrm>
            <a:off x="3412542" y="2947240"/>
            <a:ext cx="598742" cy="282389"/>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934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1262" y="335280"/>
            <a:ext cx="8205537" cy="807720"/>
          </a:xfrm>
        </p:spPr>
        <p:txBody>
          <a:bodyPr/>
          <a:lstStyle/>
          <a:p>
            <a:r>
              <a:rPr lang="ja-JP" altLang="en-US" sz="4400" b="1" dirty="0" smtClean="0">
                <a:solidFill>
                  <a:schemeClr val="tx2"/>
                </a:solidFill>
                <a:latin typeface="+mn-lt"/>
              </a:rPr>
              <a:t>シラバス</a:t>
            </a:r>
            <a:r>
              <a:rPr lang="ja-JP" altLang="en-US" sz="2800" b="1" dirty="0" smtClean="0">
                <a:solidFill>
                  <a:schemeClr val="tx2"/>
                </a:solidFill>
                <a:latin typeface="+mn-lt"/>
              </a:rPr>
              <a:t> </a:t>
            </a:r>
            <a:endParaRPr kumimoji="1" lang="ja-JP" altLang="en-US" sz="2800" b="1" dirty="0">
              <a:solidFill>
                <a:schemeClr val="tx2"/>
              </a:solidFill>
              <a:latin typeface="+mn-lt"/>
            </a:endParaRPr>
          </a:p>
        </p:txBody>
      </p:sp>
      <p:sp>
        <p:nvSpPr>
          <p:cNvPr id="5" name="スライド番号プレースホルダ 4"/>
          <p:cNvSpPr>
            <a:spLocks noGrp="1"/>
          </p:cNvSpPr>
          <p:nvPr>
            <p:ph type="sldNum" sz="quarter" idx="12"/>
          </p:nvPr>
        </p:nvSpPr>
        <p:spPr/>
        <p:txBody>
          <a:bodyPr/>
          <a:lstStyle/>
          <a:p>
            <a:pPr>
              <a:defRPr/>
            </a:pPr>
            <a:fld id="{41231846-069B-4C1D-B570-7BAB42836DC8}" type="slidenum">
              <a:rPr lang="ja-JP" altLang="en-US" smtClean="0"/>
              <a:pPr>
                <a:defRPr/>
              </a:pPr>
              <a:t>7</a:t>
            </a:fld>
            <a:endParaRPr lang="ja-JP" altLang="en-US"/>
          </a:p>
        </p:txBody>
      </p:sp>
      <p:pic>
        <p:nvPicPr>
          <p:cNvPr id="3" name="図 2"/>
          <p:cNvPicPr>
            <a:picLocks noChangeAspect="1"/>
          </p:cNvPicPr>
          <p:nvPr/>
        </p:nvPicPr>
        <p:blipFill rotWithShape="1">
          <a:blip r:embed="rId3"/>
          <a:srcRect t="-1" r="196" b="-2418"/>
          <a:stretch/>
        </p:blipFill>
        <p:spPr>
          <a:xfrm>
            <a:off x="550193" y="1473621"/>
            <a:ext cx="8033957" cy="4481316"/>
          </a:xfrm>
          <a:prstGeom prst="rect">
            <a:avLst/>
          </a:prstGeom>
        </p:spPr>
      </p:pic>
      <p:sp>
        <p:nvSpPr>
          <p:cNvPr id="12" name="楕円 11"/>
          <p:cNvSpPr/>
          <p:nvPr/>
        </p:nvSpPr>
        <p:spPr>
          <a:xfrm>
            <a:off x="8139113" y="1668401"/>
            <a:ext cx="752474" cy="346379"/>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3" name="直線矢印コネクタ 12"/>
          <p:cNvCxnSpPr/>
          <p:nvPr/>
        </p:nvCxnSpPr>
        <p:spPr>
          <a:xfrm flipV="1">
            <a:off x="6835801" y="3513808"/>
            <a:ext cx="0" cy="597213"/>
          </a:xfrm>
          <a:prstGeom prst="straightConnector1">
            <a:avLst/>
          </a:prstGeom>
          <a:ln w="5080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715584" y="4146037"/>
            <a:ext cx="3003118" cy="400110"/>
          </a:xfrm>
          <a:prstGeom prst="rect">
            <a:avLst/>
          </a:prstGeom>
          <a:noFill/>
        </p:spPr>
        <p:txBody>
          <a:bodyPr wrap="square" rtlCol="0">
            <a:spAutoFit/>
          </a:bodyPr>
          <a:lstStyle/>
          <a:p>
            <a:r>
              <a:rPr lang="ja-JP" altLang="en-US" sz="2000" dirty="0" smtClean="0">
                <a:solidFill>
                  <a:srgbClr val="FF0000"/>
                </a:solidFill>
                <a:effectLst>
                  <a:glow rad="127000">
                    <a:schemeClr val="bg1">
                      <a:alpha val="90000"/>
                    </a:schemeClr>
                  </a:glow>
                </a:effectLst>
                <a:latin typeface="HGP創英角ｺﾞｼｯｸUB" panose="020B0900000000000000" pitchFamily="50" charset="-128"/>
                <a:ea typeface="HGP創英角ｺﾞｼｯｸUB" panose="020B0900000000000000" pitchFamily="50" charset="-128"/>
              </a:rPr>
              <a:t>英語強化ﾌﾟﾛｸﾞﾗﾑ（ＥＲＰ）</a:t>
            </a:r>
            <a:endParaRPr kumimoji="1" lang="ja-JP" altLang="en-US" sz="2000" dirty="0">
              <a:solidFill>
                <a:srgbClr val="FF0000"/>
              </a:solidFill>
              <a:effectLst>
                <a:glow rad="127000">
                  <a:schemeClr val="bg1">
                    <a:alpha val="90000"/>
                  </a:schemeClr>
                </a:glow>
              </a:effectLst>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524000" y="5832764"/>
            <a:ext cx="6410325" cy="646331"/>
          </a:xfrm>
          <a:prstGeom prst="rect">
            <a:avLst/>
          </a:prstGeom>
          <a:noFill/>
        </p:spPr>
        <p:txBody>
          <a:bodyPr wrap="square" rtlCol="0">
            <a:spAutoFit/>
          </a:bodyPr>
          <a:lstStyle/>
          <a:p>
            <a:pPr algn="ctr"/>
            <a:r>
              <a:rPr lang="en-US" altLang="ja-JP" sz="3600" b="1" u="sng" dirty="0">
                <a:hlinkClick r:id="rId4"/>
              </a:rPr>
              <a:t>https://syllabus.hosei.ac.jp/</a:t>
            </a:r>
            <a:endParaRPr kumimoji="1" lang="ja-JP" altLang="en-US" sz="3600" dirty="0" smtClean="0">
              <a:solidFill>
                <a:srgbClr val="000090"/>
              </a:solidFill>
            </a:endParaRPr>
          </a:p>
        </p:txBody>
      </p:sp>
      <p:sp>
        <p:nvSpPr>
          <p:cNvPr id="9" name="楕円 8"/>
          <p:cNvSpPr/>
          <p:nvPr/>
        </p:nvSpPr>
        <p:spPr>
          <a:xfrm>
            <a:off x="6217143" y="3210798"/>
            <a:ext cx="752474" cy="346379"/>
          </a:xfrm>
          <a:prstGeom prst="ellipse">
            <a:avLst/>
          </a:prstGeom>
          <a:solidFill>
            <a:schemeClr val="lt1">
              <a:alpha val="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3637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17557</TotalTime>
  <Words>819</Words>
  <Application>Microsoft Office PowerPoint</Application>
  <PresentationFormat>画面に合わせる (4:3)</PresentationFormat>
  <Paragraphs>155</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HGP創英角ｺﾞｼｯｸUB</vt:lpstr>
      <vt:lpstr>ＭＳ Ｐゴシック</vt:lpstr>
      <vt:lpstr>メイリオ</vt:lpstr>
      <vt:lpstr>Arial</vt:lpstr>
      <vt:lpstr>Calibri</vt:lpstr>
      <vt:lpstr>Calibri Light</vt:lpstr>
      <vt:lpstr>Impact</vt:lpstr>
      <vt:lpstr>Times New Roman</vt:lpstr>
      <vt:lpstr>Wingdings</vt:lpstr>
      <vt:lpstr>Office テーマ</vt:lpstr>
      <vt:lpstr>PowerPoint プレゼンテーション</vt:lpstr>
      <vt:lpstr>ERP授業の特徴</vt:lpstr>
      <vt:lpstr>ERP受講概要</vt:lpstr>
      <vt:lpstr>受講資格</vt:lpstr>
      <vt:lpstr>開講科目（CE0～CE3）: １単位</vt:lpstr>
      <vt:lpstr>シラバス </vt:lpstr>
      <vt:lpstr>シラバス </vt:lpstr>
    </vt:vector>
  </TitlesOfParts>
  <Company>東京大学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寺脇 由紀</dc:creator>
  <cp:lastModifiedBy>h_050130</cp:lastModifiedBy>
  <cp:revision>949</cp:revision>
  <cp:lastPrinted>2010-05-06T13:37:00Z</cp:lastPrinted>
  <dcterms:created xsi:type="dcterms:W3CDTF">2010-05-06T14:39:09Z</dcterms:created>
  <dcterms:modified xsi:type="dcterms:W3CDTF">2020-09-02T06:15:25Z</dcterms:modified>
</cp:coreProperties>
</file>